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91.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90.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82">
          <p15:clr>
            <a:srgbClr val="A4A3A4"/>
          </p15:clr>
        </p15:guide>
        <p15:guide id="2" pos="5375">
          <p15:clr>
            <a:srgbClr val="A4A3A4"/>
          </p15:clr>
        </p15:guide>
        <p15:guide id="3" orient="horz" pos="1026">
          <p15:clr>
            <a:srgbClr val="A4A3A4"/>
          </p15:clr>
        </p15:guide>
        <p15:guide id="4" pos="385">
          <p15:clr>
            <a:srgbClr val="A4A3A4"/>
          </p15:clr>
        </p15:guide>
        <p15:guide id="5" pos="2880">
          <p15:clr>
            <a:srgbClr val="A4A3A4"/>
          </p15:clr>
        </p15:guide>
        <p15:guide id="6" orient="horz" pos="2296">
          <p15:clr>
            <a:srgbClr val="A4A3A4"/>
          </p15:clr>
        </p15:guide>
      </p15:sldGuideLst>
    </p:ext>
    <p:ext uri="GoogleSlidesCustomDataVersion2">
      <go:slidesCustomData xmlns:go="http://customooxmlschemas.google.com/" r:id="rId199" roundtripDataSignature="AMtx7mjLcZ2SgwyOXQGn6L7HhoQjdLf4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46ADE9-3358-44E8-8C0C-A53FB3466D93}">
  <a:tblStyle styleId="{FA46ADE9-3358-44E8-8C0C-A53FB3466D9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82" orient="horz"/>
        <p:guide pos="5375"/>
        <p:guide pos="1026" orient="horz"/>
        <p:guide pos="385"/>
        <p:guide pos="2880"/>
        <p:guide pos="22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customschemas.google.com/relationships/presentationmetadata" Target="meta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 name="Google Shape;1024;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 name="Google Shape;1106;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 name="Google Shape;1123;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0" name="Google Shape;1250;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 name="Google Shape;1301;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3" name="Google Shape;1313;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4" name="Google Shape;1334;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8" name="Shape 28"/>
        <p:cNvGrpSpPr/>
        <p:nvPr/>
      </p:nvGrpSpPr>
      <p:grpSpPr>
        <a:xfrm>
          <a:off x="0" y="0"/>
          <a:ext cx="0" cy="0"/>
          <a:chOff x="0" y="0"/>
          <a:chExt cx="0" cy="0"/>
        </a:xfrm>
      </p:grpSpPr>
      <p:sp>
        <p:nvSpPr>
          <p:cNvPr id="29" name="Google Shape;29;p19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33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9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003300"/>
              </a:buClr>
              <a:buSzPts val="3200"/>
              <a:buNone/>
              <a:defRPr>
                <a:solidFill>
                  <a:srgbClr val="00330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31" name="Google Shape;31;p194"/>
          <p:cNvPicPr preferRelativeResize="0"/>
          <p:nvPr/>
        </p:nvPicPr>
        <p:blipFill rotWithShape="1">
          <a:blip r:embed="rId2">
            <a:alphaModFix/>
          </a:blip>
          <a:srcRect b="0" l="10764" r="11377" t="0"/>
          <a:stretch/>
        </p:blipFill>
        <p:spPr>
          <a:xfrm>
            <a:off x="-36512" y="99"/>
            <a:ext cx="9180511" cy="1412776"/>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2880">
          <p15:clr>
            <a:srgbClr val="FBAE40"/>
          </p15:clr>
        </p15:guide>
        <p15:guide id="3" orient="horz" pos="89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9" name="Shape 59"/>
        <p:cNvGrpSpPr/>
        <p:nvPr/>
      </p:nvGrpSpPr>
      <p:grpSpPr>
        <a:xfrm>
          <a:off x="0" y="0"/>
          <a:ext cx="0" cy="0"/>
          <a:chOff x="0" y="0"/>
          <a:chExt cx="0" cy="0"/>
        </a:xfrm>
      </p:grpSpPr>
      <p:sp>
        <p:nvSpPr>
          <p:cNvPr id="60" name="Google Shape;60;p20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3300"/>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03"/>
          <p:cNvSpPr/>
          <p:nvPr>
            <p:ph idx="2" type="pic"/>
          </p:nvPr>
        </p:nvSpPr>
        <p:spPr>
          <a:xfrm>
            <a:off x="1792288" y="1196751"/>
            <a:ext cx="5486400" cy="3530823"/>
          </a:xfrm>
          <a:prstGeom prst="rect">
            <a:avLst/>
          </a:prstGeom>
          <a:noFill/>
          <a:ln>
            <a:noFill/>
          </a:ln>
        </p:spPr>
      </p:sp>
      <p:sp>
        <p:nvSpPr>
          <p:cNvPr id="62" name="Google Shape;62;p20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003300"/>
              </a:buClr>
              <a:buSzPts val="1400"/>
              <a:buNone/>
              <a:defRPr sz="1400"/>
            </a:lvl1pPr>
            <a:lvl2pPr indent="-228600" lvl="1" marL="914400" algn="l">
              <a:spcBef>
                <a:spcPts val="240"/>
              </a:spcBef>
              <a:spcAft>
                <a:spcPts val="0"/>
              </a:spcAft>
              <a:buClr>
                <a:srgbClr val="003300"/>
              </a:buClr>
              <a:buSzPts val="1200"/>
              <a:buNone/>
              <a:defRPr sz="1200"/>
            </a:lvl2pPr>
            <a:lvl3pPr indent="-228600" lvl="2" marL="1371600" algn="l">
              <a:spcBef>
                <a:spcPts val="200"/>
              </a:spcBef>
              <a:spcAft>
                <a:spcPts val="0"/>
              </a:spcAft>
              <a:buClr>
                <a:srgbClr val="003300"/>
              </a:buClr>
              <a:buSzPts val="1000"/>
              <a:buNone/>
              <a:defRPr sz="1000"/>
            </a:lvl3pPr>
            <a:lvl4pPr indent="-228600" lvl="3" marL="1828800" algn="l">
              <a:spcBef>
                <a:spcPts val="180"/>
              </a:spcBef>
              <a:spcAft>
                <a:spcPts val="0"/>
              </a:spcAft>
              <a:buClr>
                <a:srgbClr val="003300"/>
              </a:buClr>
              <a:buSzPts val="900"/>
              <a:buNone/>
              <a:defRPr sz="900"/>
            </a:lvl4pPr>
            <a:lvl5pPr indent="-228600" lvl="4" marL="2286000" algn="l">
              <a:spcBef>
                <a:spcPts val="180"/>
              </a:spcBef>
              <a:spcAft>
                <a:spcPts val="0"/>
              </a:spcAft>
              <a:buClr>
                <a:srgbClr val="003300"/>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3" name="Shape 63"/>
        <p:cNvGrpSpPr/>
        <p:nvPr/>
      </p:nvGrpSpPr>
      <p:grpSpPr>
        <a:xfrm>
          <a:off x="0" y="0"/>
          <a:ext cx="0" cy="0"/>
          <a:chOff x="0" y="0"/>
          <a:chExt cx="0" cy="0"/>
        </a:xfrm>
      </p:grpSpPr>
      <p:sp>
        <p:nvSpPr>
          <p:cNvPr id="64" name="Google Shape;64;p204"/>
          <p:cNvSpPr txBox="1"/>
          <p:nvPr>
            <p:ph type="title"/>
          </p:nvPr>
        </p:nvSpPr>
        <p:spPr>
          <a:xfrm>
            <a:off x="457200" y="64291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33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04"/>
          <p:cNvSpPr txBox="1"/>
          <p:nvPr>
            <p:ph idx="1" type="body"/>
          </p:nvPr>
        </p:nvSpPr>
        <p:spPr>
          <a:xfrm rot="5400000">
            <a:off x="2607455" y="-150015"/>
            <a:ext cx="3929090"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003300"/>
              </a:buClr>
              <a:buSzPts val="1800"/>
              <a:buChar char="•"/>
              <a:defRPr/>
            </a:lvl1pPr>
            <a:lvl2pPr indent="-342900" lvl="1" marL="914400" algn="l">
              <a:spcBef>
                <a:spcPts val="360"/>
              </a:spcBef>
              <a:spcAft>
                <a:spcPts val="0"/>
              </a:spcAft>
              <a:buClr>
                <a:srgbClr val="003300"/>
              </a:buClr>
              <a:buSzPts val="1800"/>
              <a:buChar char="–"/>
              <a:defRPr/>
            </a:lvl2pPr>
            <a:lvl3pPr indent="-342900" lvl="2" marL="1371600" algn="l">
              <a:spcBef>
                <a:spcPts val="360"/>
              </a:spcBef>
              <a:spcAft>
                <a:spcPts val="0"/>
              </a:spcAft>
              <a:buClr>
                <a:srgbClr val="003300"/>
              </a:buClr>
              <a:buSzPts val="1800"/>
              <a:buChar char="•"/>
              <a:defRPr/>
            </a:lvl3pPr>
            <a:lvl4pPr indent="-342900" lvl="3" marL="1828800" algn="l">
              <a:spcBef>
                <a:spcPts val="360"/>
              </a:spcBef>
              <a:spcAft>
                <a:spcPts val="0"/>
              </a:spcAft>
              <a:buClr>
                <a:srgbClr val="003300"/>
              </a:buClr>
              <a:buSzPts val="1800"/>
              <a:buChar char="–"/>
              <a:defRPr/>
            </a:lvl4pPr>
            <a:lvl5pPr indent="-342900" lvl="4" marL="2286000" algn="l">
              <a:spcBef>
                <a:spcPts val="360"/>
              </a:spcBef>
              <a:spcAft>
                <a:spcPts val="0"/>
              </a:spcAft>
              <a:buClr>
                <a:srgbClr val="003300"/>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6" name="Shape 66"/>
        <p:cNvGrpSpPr/>
        <p:nvPr/>
      </p:nvGrpSpPr>
      <p:grpSpPr>
        <a:xfrm>
          <a:off x="0" y="0"/>
          <a:ext cx="0" cy="0"/>
          <a:chOff x="0" y="0"/>
          <a:chExt cx="0" cy="0"/>
        </a:xfrm>
      </p:grpSpPr>
      <p:sp>
        <p:nvSpPr>
          <p:cNvPr id="67" name="Google Shape;67;p20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33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0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003300"/>
              </a:buClr>
              <a:buSzPts val="1800"/>
              <a:buChar char="•"/>
              <a:defRPr/>
            </a:lvl1pPr>
            <a:lvl2pPr indent="-342900" lvl="1" marL="914400" algn="l">
              <a:spcBef>
                <a:spcPts val="360"/>
              </a:spcBef>
              <a:spcAft>
                <a:spcPts val="0"/>
              </a:spcAft>
              <a:buClr>
                <a:srgbClr val="003300"/>
              </a:buClr>
              <a:buSzPts val="1800"/>
              <a:buChar char="–"/>
              <a:defRPr/>
            </a:lvl2pPr>
            <a:lvl3pPr indent="-342900" lvl="2" marL="1371600" algn="l">
              <a:spcBef>
                <a:spcPts val="360"/>
              </a:spcBef>
              <a:spcAft>
                <a:spcPts val="0"/>
              </a:spcAft>
              <a:buClr>
                <a:srgbClr val="003300"/>
              </a:buClr>
              <a:buSzPts val="1800"/>
              <a:buChar char="•"/>
              <a:defRPr/>
            </a:lvl3pPr>
            <a:lvl4pPr indent="-342900" lvl="3" marL="1828800" algn="l">
              <a:spcBef>
                <a:spcPts val="360"/>
              </a:spcBef>
              <a:spcAft>
                <a:spcPts val="0"/>
              </a:spcAft>
              <a:buClr>
                <a:srgbClr val="003300"/>
              </a:buClr>
              <a:buSzPts val="1800"/>
              <a:buChar char="–"/>
              <a:defRPr/>
            </a:lvl4pPr>
            <a:lvl5pPr indent="-342900" lvl="4" marL="2286000" algn="l">
              <a:spcBef>
                <a:spcPts val="360"/>
              </a:spcBef>
              <a:spcAft>
                <a:spcPts val="0"/>
              </a:spcAft>
              <a:buClr>
                <a:srgbClr val="003300"/>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2" name="Shape 32"/>
        <p:cNvGrpSpPr/>
        <p:nvPr/>
      </p:nvGrpSpPr>
      <p:grpSpPr>
        <a:xfrm>
          <a:off x="0" y="0"/>
          <a:ext cx="0" cy="0"/>
          <a:chOff x="0" y="0"/>
          <a:chExt cx="0" cy="0"/>
        </a:xfrm>
      </p:grpSpPr>
      <p:sp>
        <p:nvSpPr>
          <p:cNvPr id="33" name="Google Shape;33;p195"/>
          <p:cNvSpPr txBox="1"/>
          <p:nvPr>
            <p:ph type="title"/>
          </p:nvPr>
        </p:nvSpPr>
        <p:spPr>
          <a:xfrm>
            <a:off x="457200" y="64291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33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95"/>
          <p:cNvSpPr txBox="1"/>
          <p:nvPr>
            <p:ph idx="1" type="body"/>
          </p:nvPr>
        </p:nvSpPr>
        <p:spPr>
          <a:xfrm>
            <a:off x="457200" y="2000240"/>
            <a:ext cx="8229600" cy="392909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003300"/>
              </a:buClr>
              <a:buSzPts val="1800"/>
              <a:buChar char="•"/>
              <a:defRPr/>
            </a:lvl1pPr>
            <a:lvl2pPr indent="-342900" lvl="1" marL="914400" algn="l">
              <a:spcBef>
                <a:spcPts val="360"/>
              </a:spcBef>
              <a:spcAft>
                <a:spcPts val="0"/>
              </a:spcAft>
              <a:buClr>
                <a:srgbClr val="003300"/>
              </a:buClr>
              <a:buSzPts val="1800"/>
              <a:buChar char="–"/>
              <a:defRPr/>
            </a:lvl2pPr>
            <a:lvl3pPr indent="-342900" lvl="2" marL="1371600" algn="l">
              <a:spcBef>
                <a:spcPts val="360"/>
              </a:spcBef>
              <a:spcAft>
                <a:spcPts val="0"/>
              </a:spcAft>
              <a:buClr>
                <a:srgbClr val="003300"/>
              </a:buClr>
              <a:buSzPts val="1800"/>
              <a:buChar char="•"/>
              <a:defRPr/>
            </a:lvl3pPr>
            <a:lvl4pPr indent="-342900" lvl="3" marL="1828800" algn="l">
              <a:spcBef>
                <a:spcPts val="360"/>
              </a:spcBef>
              <a:spcAft>
                <a:spcPts val="0"/>
              </a:spcAft>
              <a:buClr>
                <a:srgbClr val="003300"/>
              </a:buClr>
              <a:buSzPts val="1800"/>
              <a:buChar char="–"/>
              <a:defRPr/>
            </a:lvl4pPr>
            <a:lvl5pPr indent="-342900" lvl="4" marL="2286000" algn="l">
              <a:spcBef>
                <a:spcPts val="360"/>
              </a:spcBef>
              <a:spcAft>
                <a:spcPts val="0"/>
              </a:spcAft>
              <a:buClr>
                <a:srgbClr val="003300"/>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 título">
  <p:cSld name="1_Slide de título">
    <p:spTree>
      <p:nvGrpSpPr>
        <p:cNvPr id="35" name="Shape 35"/>
        <p:cNvGrpSpPr/>
        <p:nvPr/>
      </p:nvGrpSpPr>
      <p:grpSpPr>
        <a:xfrm>
          <a:off x="0" y="0"/>
          <a:ext cx="0" cy="0"/>
          <a:chOff x="0" y="0"/>
          <a:chExt cx="0" cy="0"/>
        </a:xfrm>
      </p:grpSpPr>
      <p:sp>
        <p:nvSpPr>
          <p:cNvPr id="36" name="Google Shape;36;p19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33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9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003300"/>
              </a:buClr>
              <a:buSzPts val="3200"/>
              <a:buNone/>
              <a:defRPr>
                <a:solidFill>
                  <a:srgbClr val="00330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38" name="Google Shape;38;p196"/>
          <p:cNvPicPr preferRelativeResize="0"/>
          <p:nvPr/>
        </p:nvPicPr>
        <p:blipFill rotWithShape="1">
          <a:blip r:embed="rId2">
            <a:alphaModFix/>
          </a:blip>
          <a:srcRect b="0" l="0" r="0" t="0"/>
          <a:stretch/>
        </p:blipFill>
        <p:spPr>
          <a:xfrm>
            <a:off x="0" y="0"/>
            <a:ext cx="9144000" cy="109983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9" name="Shape 39"/>
        <p:cNvGrpSpPr/>
        <p:nvPr/>
      </p:nvGrpSpPr>
      <p:grpSpPr>
        <a:xfrm>
          <a:off x="0" y="0"/>
          <a:ext cx="0" cy="0"/>
          <a:chOff x="0" y="0"/>
          <a:chExt cx="0" cy="0"/>
        </a:xfrm>
      </p:grpSpPr>
      <p:sp>
        <p:nvSpPr>
          <p:cNvPr id="40" name="Google Shape;40;p19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003300"/>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9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003300"/>
              </a:buClr>
              <a:buSzPts val="2000"/>
              <a:buNone/>
              <a:defRPr sz="2000">
                <a:solidFill>
                  <a:srgbClr val="003300"/>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2" name="Shape 42"/>
        <p:cNvGrpSpPr/>
        <p:nvPr/>
      </p:nvGrpSpPr>
      <p:grpSpPr>
        <a:xfrm>
          <a:off x="0" y="0"/>
          <a:ext cx="0" cy="0"/>
          <a:chOff x="0" y="0"/>
          <a:chExt cx="0" cy="0"/>
        </a:xfrm>
      </p:grpSpPr>
      <p:sp>
        <p:nvSpPr>
          <p:cNvPr id="43" name="Google Shape;43;p198"/>
          <p:cNvSpPr txBox="1"/>
          <p:nvPr>
            <p:ph type="title"/>
          </p:nvPr>
        </p:nvSpPr>
        <p:spPr>
          <a:xfrm>
            <a:off x="457200" y="64291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33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98"/>
          <p:cNvSpPr txBox="1"/>
          <p:nvPr>
            <p:ph idx="1" type="body"/>
          </p:nvPr>
        </p:nvSpPr>
        <p:spPr>
          <a:xfrm>
            <a:off x="457200" y="2492897"/>
            <a:ext cx="4038600" cy="352839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003300"/>
              </a:buClr>
              <a:buSzPts val="2800"/>
              <a:buChar char="•"/>
              <a:defRPr sz="2800"/>
            </a:lvl1pPr>
            <a:lvl2pPr indent="-381000" lvl="1" marL="914400" algn="l">
              <a:spcBef>
                <a:spcPts val="480"/>
              </a:spcBef>
              <a:spcAft>
                <a:spcPts val="0"/>
              </a:spcAft>
              <a:buClr>
                <a:srgbClr val="003300"/>
              </a:buClr>
              <a:buSzPts val="2400"/>
              <a:buChar char="–"/>
              <a:defRPr sz="2400"/>
            </a:lvl2pPr>
            <a:lvl3pPr indent="-355600" lvl="2" marL="1371600" algn="l">
              <a:spcBef>
                <a:spcPts val="400"/>
              </a:spcBef>
              <a:spcAft>
                <a:spcPts val="0"/>
              </a:spcAft>
              <a:buClr>
                <a:srgbClr val="003300"/>
              </a:buClr>
              <a:buSzPts val="2000"/>
              <a:buChar char="•"/>
              <a:defRPr sz="2000"/>
            </a:lvl3pPr>
            <a:lvl4pPr indent="-342900" lvl="3" marL="1828800" algn="l">
              <a:spcBef>
                <a:spcPts val="360"/>
              </a:spcBef>
              <a:spcAft>
                <a:spcPts val="0"/>
              </a:spcAft>
              <a:buClr>
                <a:srgbClr val="003300"/>
              </a:buClr>
              <a:buSzPts val="1800"/>
              <a:buChar char="–"/>
              <a:defRPr sz="1800"/>
            </a:lvl4pPr>
            <a:lvl5pPr indent="-342900" lvl="4" marL="2286000" algn="l">
              <a:spcBef>
                <a:spcPts val="360"/>
              </a:spcBef>
              <a:spcAft>
                <a:spcPts val="0"/>
              </a:spcAft>
              <a:buClr>
                <a:srgbClr val="003300"/>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198"/>
          <p:cNvSpPr txBox="1"/>
          <p:nvPr>
            <p:ph idx="2" type="body"/>
          </p:nvPr>
        </p:nvSpPr>
        <p:spPr>
          <a:xfrm>
            <a:off x="4648200" y="2492897"/>
            <a:ext cx="4038600" cy="352839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003300"/>
              </a:buClr>
              <a:buSzPts val="2800"/>
              <a:buChar char="•"/>
              <a:defRPr sz="2800"/>
            </a:lvl1pPr>
            <a:lvl2pPr indent="-381000" lvl="1" marL="914400" algn="l">
              <a:spcBef>
                <a:spcPts val="480"/>
              </a:spcBef>
              <a:spcAft>
                <a:spcPts val="0"/>
              </a:spcAft>
              <a:buClr>
                <a:srgbClr val="003300"/>
              </a:buClr>
              <a:buSzPts val="2400"/>
              <a:buChar char="–"/>
              <a:defRPr sz="2400"/>
            </a:lvl2pPr>
            <a:lvl3pPr indent="-355600" lvl="2" marL="1371600" algn="l">
              <a:spcBef>
                <a:spcPts val="400"/>
              </a:spcBef>
              <a:spcAft>
                <a:spcPts val="0"/>
              </a:spcAft>
              <a:buClr>
                <a:srgbClr val="003300"/>
              </a:buClr>
              <a:buSzPts val="2000"/>
              <a:buChar char="•"/>
              <a:defRPr sz="2000"/>
            </a:lvl3pPr>
            <a:lvl4pPr indent="-342900" lvl="3" marL="1828800" algn="l">
              <a:spcBef>
                <a:spcPts val="360"/>
              </a:spcBef>
              <a:spcAft>
                <a:spcPts val="0"/>
              </a:spcAft>
              <a:buClr>
                <a:srgbClr val="003300"/>
              </a:buClr>
              <a:buSzPts val="1800"/>
              <a:buChar char="–"/>
              <a:defRPr sz="1800"/>
            </a:lvl4pPr>
            <a:lvl5pPr indent="-342900" lvl="4" marL="2286000" algn="l">
              <a:spcBef>
                <a:spcPts val="360"/>
              </a:spcBef>
              <a:spcAft>
                <a:spcPts val="0"/>
              </a:spcAft>
              <a:buClr>
                <a:srgbClr val="003300"/>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6" name="Shape 46"/>
        <p:cNvGrpSpPr/>
        <p:nvPr/>
      </p:nvGrpSpPr>
      <p:grpSpPr>
        <a:xfrm>
          <a:off x="0" y="0"/>
          <a:ext cx="0" cy="0"/>
          <a:chOff x="0" y="0"/>
          <a:chExt cx="0" cy="0"/>
        </a:xfrm>
      </p:grpSpPr>
      <p:sp>
        <p:nvSpPr>
          <p:cNvPr id="47" name="Google Shape;47;p199"/>
          <p:cNvSpPr txBox="1"/>
          <p:nvPr>
            <p:ph type="title"/>
          </p:nvPr>
        </p:nvSpPr>
        <p:spPr>
          <a:xfrm>
            <a:off x="457200" y="64291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3300"/>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9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003300"/>
              </a:buClr>
              <a:buSzPts val="2400"/>
              <a:buNone/>
              <a:defRPr b="1" sz="2400"/>
            </a:lvl1pPr>
            <a:lvl2pPr indent="-228600" lvl="1" marL="914400" algn="l">
              <a:spcBef>
                <a:spcPts val="400"/>
              </a:spcBef>
              <a:spcAft>
                <a:spcPts val="0"/>
              </a:spcAft>
              <a:buClr>
                <a:srgbClr val="003300"/>
              </a:buClr>
              <a:buSzPts val="2000"/>
              <a:buNone/>
              <a:defRPr b="1" sz="2000"/>
            </a:lvl2pPr>
            <a:lvl3pPr indent="-228600" lvl="2" marL="1371600" algn="l">
              <a:spcBef>
                <a:spcPts val="360"/>
              </a:spcBef>
              <a:spcAft>
                <a:spcPts val="0"/>
              </a:spcAft>
              <a:buClr>
                <a:srgbClr val="003300"/>
              </a:buClr>
              <a:buSzPts val="1800"/>
              <a:buNone/>
              <a:defRPr b="1" sz="1800"/>
            </a:lvl3pPr>
            <a:lvl4pPr indent="-228600" lvl="3" marL="1828800" algn="l">
              <a:spcBef>
                <a:spcPts val="320"/>
              </a:spcBef>
              <a:spcAft>
                <a:spcPts val="0"/>
              </a:spcAft>
              <a:buClr>
                <a:srgbClr val="003300"/>
              </a:buClr>
              <a:buSzPts val="1600"/>
              <a:buNone/>
              <a:defRPr b="1" sz="1600"/>
            </a:lvl4pPr>
            <a:lvl5pPr indent="-228600" lvl="4" marL="2286000" algn="l">
              <a:spcBef>
                <a:spcPts val="320"/>
              </a:spcBef>
              <a:spcAft>
                <a:spcPts val="0"/>
              </a:spcAft>
              <a:buClr>
                <a:srgbClr val="003300"/>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9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003300"/>
              </a:buClr>
              <a:buSzPts val="2400"/>
              <a:buChar char="•"/>
              <a:defRPr sz="2400"/>
            </a:lvl1pPr>
            <a:lvl2pPr indent="-355600" lvl="1" marL="914400" algn="l">
              <a:spcBef>
                <a:spcPts val="400"/>
              </a:spcBef>
              <a:spcAft>
                <a:spcPts val="0"/>
              </a:spcAft>
              <a:buClr>
                <a:srgbClr val="003300"/>
              </a:buClr>
              <a:buSzPts val="2000"/>
              <a:buChar char="–"/>
              <a:defRPr sz="2000"/>
            </a:lvl2pPr>
            <a:lvl3pPr indent="-342900" lvl="2" marL="1371600" algn="l">
              <a:spcBef>
                <a:spcPts val="360"/>
              </a:spcBef>
              <a:spcAft>
                <a:spcPts val="0"/>
              </a:spcAft>
              <a:buClr>
                <a:srgbClr val="003300"/>
              </a:buClr>
              <a:buSzPts val="1800"/>
              <a:buChar char="•"/>
              <a:defRPr sz="1800"/>
            </a:lvl3pPr>
            <a:lvl4pPr indent="-330200" lvl="3" marL="1828800" algn="l">
              <a:spcBef>
                <a:spcPts val="320"/>
              </a:spcBef>
              <a:spcAft>
                <a:spcPts val="0"/>
              </a:spcAft>
              <a:buClr>
                <a:srgbClr val="003300"/>
              </a:buClr>
              <a:buSzPts val="1600"/>
              <a:buChar char="–"/>
              <a:defRPr sz="1600"/>
            </a:lvl4pPr>
            <a:lvl5pPr indent="-330200" lvl="4" marL="2286000" algn="l">
              <a:spcBef>
                <a:spcPts val="320"/>
              </a:spcBef>
              <a:spcAft>
                <a:spcPts val="0"/>
              </a:spcAft>
              <a:buClr>
                <a:srgbClr val="003300"/>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9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003300"/>
              </a:buClr>
              <a:buSzPts val="2400"/>
              <a:buNone/>
              <a:defRPr b="1" sz="2400"/>
            </a:lvl1pPr>
            <a:lvl2pPr indent="-228600" lvl="1" marL="914400" algn="l">
              <a:spcBef>
                <a:spcPts val="400"/>
              </a:spcBef>
              <a:spcAft>
                <a:spcPts val="0"/>
              </a:spcAft>
              <a:buClr>
                <a:srgbClr val="003300"/>
              </a:buClr>
              <a:buSzPts val="2000"/>
              <a:buNone/>
              <a:defRPr b="1" sz="2000"/>
            </a:lvl2pPr>
            <a:lvl3pPr indent="-228600" lvl="2" marL="1371600" algn="l">
              <a:spcBef>
                <a:spcPts val="360"/>
              </a:spcBef>
              <a:spcAft>
                <a:spcPts val="0"/>
              </a:spcAft>
              <a:buClr>
                <a:srgbClr val="003300"/>
              </a:buClr>
              <a:buSzPts val="1800"/>
              <a:buNone/>
              <a:defRPr b="1" sz="1800"/>
            </a:lvl3pPr>
            <a:lvl4pPr indent="-228600" lvl="3" marL="1828800" algn="l">
              <a:spcBef>
                <a:spcPts val="320"/>
              </a:spcBef>
              <a:spcAft>
                <a:spcPts val="0"/>
              </a:spcAft>
              <a:buClr>
                <a:srgbClr val="003300"/>
              </a:buClr>
              <a:buSzPts val="1600"/>
              <a:buNone/>
              <a:defRPr b="1" sz="1600"/>
            </a:lvl4pPr>
            <a:lvl5pPr indent="-228600" lvl="4" marL="2286000" algn="l">
              <a:spcBef>
                <a:spcPts val="320"/>
              </a:spcBef>
              <a:spcAft>
                <a:spcPts val="0"/>
              </a:spcAft>
              <a:buClr>
                <a:srgbClr val="003300"/>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19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003300"/>
              </a:buClr>
              <a:buSzPts val="2400"/>
              <a:buChar char="•"/>
              <a:defRPr sz="2400"/>
            </a:lvl1pPr>
            <a:lvl2pPr indent="-355600" lvl="1" marL="914400" algn="l">
              <a:spcBef>
                <a:spcPts val="400"/>
              </a:spcBef>
              <a:spcAft>
                <a:spcPts val="0"/>
              </a:spcAft>
              <a:buClr>
                <a:srgbClr val="003300"/>
              </a:buClr>
              <a:buSzPts val="2000"/>
              <a:buChar char="–"/>
              <a:defRPr sz="2000"/>
            </a:lvl2pPr>
            <a:lvl3pPr indent="-342900" lvl="2" marL="1371600" algn="l">
              <a:spcBef>
                <a:spcPts val="360"/>
              </a:spcBef>
              <a:spcAft>
                <a:spcPts val="0"/>
              </a:spcAft>
              <a:buClr>
                <a:srgbClr val="003300"/>
              </a:buClr>
              <a:buSzPts val="1800"/>
              <a:buChar char="•"/>
              <a:defRPr sz="1800"/>
            </a:lvl3pPr>
            <a:lvl4pPr indent="-330200" lvl="3" marL="1828800" algn="l">
              <a:spcBef>
                <a:spcPts val="320"/>
              </a:spcBef>
              <a:spcAft>
                <a:spcPts val="0"/>
              </a:spcAft>
              <a:buClr>
                <a:srgbClr val="003300"/>
              </a:buClr>
              <a:buSzPts val="1600"/>
              <a:buChar char="–"/>
              <a:defRPr sz="1600"/>
            </a:lvl4pPr>
            <a:lvl5pPr indent="-330200" lvl="4" marL="2286000" algn="l">
              <a:spcBef>
                <a:spcPts val="320"/>
              </a:spcBef>
              <a:spcAft>
                <a:spcPts val="0"/>
              </a:spcAft>
              <a:buClr>
                <a:srgbClr val="003300"/>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2" name="Shape 52"/>
        <p:cNvGrpSpPr/>
        <p:nvPr/>
      </p:nvGrpSpPr>
      <p:grpSpPr>
        <a:xfrm>
          <a:off x="0" y="0"/>
          <a:ext cx="0" cy="0"/>
          <a:chOff x="0" y="0"/>
          <a:chExt cx="0" cy="0"/>
        </a:xfrm>
      </p:grpSpPr>
      <p:sp>
        <p:nvSpPr>
          <p:cNvPr id="53" name="Google Shape;53;p200"/>
          <p:cNvSpPr txBox="1"/>
          <p:nvPr>
            <p:ph type="title"/>
          </p:nvPr>
        </p:nvSpPr>
        <p:spPr>
          <a:xfrm>
            <a:off x="457200" y="64291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33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p:cSld name="Conteúdo com Legenda">
    <p:spTree>
      <p:nvGrpSpPr>
        <p:cNvPr id="55" name="Shape 55"/>
        <p:cNvGrpSpPr/>
        <p:nvPr/>
      </p:nvGrpSpPr>
      <p:grpSpPr>
        <a:xfrm>
          <a:off x="0" y="0"/>
          <a:ext cx="0" cy="0"/>
          <a:chOff x="0" y="0"/>
          <a:chExt cx="0" cy="0"/>
        </a:xfrm>
      </p:grpSpPr>
      <p:sp>
        <p:nvSpPr>
          <p:cNvPr id="56" name="Google Shape;56;p202"/>
          <p:cNvSpPr txBox="1"/>
          <p:nvPr>
            <p:ph idx="1" type="body"/>
          </p:nvPr>
        </p:nvSpPr>
        <p:spPr>
          <a:xfrm>
            <a:off x="3575050" y="1268761"/>
            <a:ext cx="5111750" cy="4752528"/>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003300"/>
              </a:buClr>
              <a:buSzPts val="3200"/>
              <a:buChar char="•"/>
              <a:defRPr sz="3200"/>
            </a:lvl1pPr>
            <a:lvl2pPr indent="-406400" lvl="1" marL="914400" algn="l">
              <a:spcBef>
                <a:spcPts val="560"/>
              </a:spcBef>
              <a:spcAft>
                <a:spcPts val="0"/>
              </a:spcAft>
              <a:buClr>
                <a:srgbClr val="003300"/>
              </a:buClr>
              <a:buSzPts val="2800"/>
              <a:buChar char="–"/>
              <a:defRPr sz="2800"/>
            </a:lvl2pPr>
            <a:lvl3pPr indent="-381000" lvl="2" marL="1371600" algn="l">
              <a:spcBef>
                <a:spcPts val="480"/>
              </a:spcBef>
              <a:spcAft>
                <a:spcPts val="0"/>
              </a:spcAft>
              <a:buClr>
                <a:srgbClr val="003300"/>
              </a:buClr>
              <a:buSzPts val="2400"/>
              <a:buChar char="•"/>
              <a:defRPr sz="2400"/>
            </a:lvl3pPr>
            <a:lvl4pPr indent="-355600" lvl="3" marL="1828800" algn="l">
              <a:spcBef>
                <a:spcPts val="400"/>
              </a:spcBef>
              <a:spcAft>
                <a:spcPts val="0"/>
              </a:spcAft>
              <a:buClr>
                <a:srgbClr val="003300"/>
              </a:buClr>
              <a:buSzPts val="2000"/>
              <a:buChar char="–"/>
              <a:defRPr sz="2000"/>
            </a:lvl4pPr>
            <a:lvl5pPr indent="-355600" lvl="4" marL="2286000" algn="l">
              <a:spcBef>
                <a:spcPts val="400"/>
              </a:spcBef>
              <a:spcAft>
                <a:spcPts val="0"/>
              </a:spcAft>
              <a:buClr>
                <a:srgbClr val="003300"/>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02"/>
          <p:cNvSpPr txBox="1"/>
          <p:nvPr>
            <p:ph idx="2" type="body"/>
          </p:nvPr>
        </p:nvSpPr>
        <p:spPr>
          <a:xfrm>
            <a:off x="457200" y="2564904"/>
            <a:ext cx="3008313" cy="3484369"/>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003300"/>
              </a:buClr>
              <a:buSzPts val="1400"/>
              <a:buNone/>
              <a:defRPr sz="1400"/>
            </a:lvl1pPr>
            <a:lvl2pPr indent="-228600" lvl="1" marL="914400" algn="l">
              <a:spcBef>
                <a:spcPts val="240"/>
              </a:spcBef>
              <a:spcAft>
                <a:spcPts val="0"/>
              </a:spcAft>
              <a:buClr>
                <a:srgbClr val="003300"/>
              </a:buClr>
              <a:buSzPts val="1200"/>
              <a:buNone/>
              <a:defRPr sz="1200"/>
            </a:lvl2pPr>
            <a:lvl3pPr indent="-228600" lvl="2" marL="1371600" algn="l">
              <a:spcBef>
                <a:spcPts val="200"/>
              </a:spcBef>
              <a:spcAft>
                <a:spcPts val="0"/>
              </a:spcAft>
              <a:buClr>
                <a:srgbClr val="003300"/>
              </a:buClr>
              <a:buSzPts val="1000"/>
              <a:buNone/>
              <a:defRPr sz="1000"/>
            </a:lvl3pPr>
            <a:lvl4pPr indent="-228600" lvl="3" marL="1828800" algn="l">
              <a:spcBef>
                <a:spcPts val="180"/>
              </a:spcBef>
              <a:spcAft>
                <a:spcPts val="0"/>
              </a:spcAft>
              <a:buClr>
                <a:srgbClr val="003300"/>
              </a:buClr>
              <a:buSzPts val="900"/>
              <a:buNone/>
              <a:defRPr sz="900"/>
            </a:lvl4pPr>
            <a:lvl5pPr indent="-228600" lvl="4" marL="2286000" algn="l">
              <a:spcBef>
                <a:spcPts val="180"/>
              </a:spcBef>
              <a:spcAft>
                <a:spcPts val="0"/>
              </a:spcAft>
              <a:buClr>
                <a:srgbClr val="003300"/>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02"/>
          <p:cNvSpPr txBox="1"/>
          <p:nvPr/>
        </p:nvSpPr>
        <p:spPr>
          <a:xfrm>
            <a:off x="467544" y="1268760"/>
            <a:ext cx="3008313" cy="116205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None/>
            </a:pPr>
            <a:r>
              <a:rPr b="1" lang="pt-BR" sz="2000">
                <a:solidFill>
                  <a:srgbClr val="003300"/>
                </a:solidFill>
                <a:latin typeface="Calibri"/>
                <a:ea typeface="Calibri"/>
                <a:cs typeface="Calibri"/>
                <a:sym typeface="Calibri"/>
              </a:rPr>
              <a:t>Clique para editar o estilo do título mestre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68.png"/><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93"/>
          <p:cNvSpPr txBox="1"/>
          <p:nvPr>
            <p:ph type="title"/>
          </p:nvPr>
        </p:nvSpPr>
        <p:spPr>
          <a:xfrm>
            <a:off x="457200" y="64291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003300"/>
              </a:buClr>
              <a:buSzPts val="4400"/>
              <a:buFont typeface="Calibri"/>
              <a:buNone/>
              <a:defRPr b="1" i="0" sz="4400" u="none" cap="none" strike="noStrike">
                <a:solidFill>
                  <a:srgbClr val="0033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3"/>
          <p:cNvSpPr txBox="1"/>
          <p:nvPr>
            <p:ph idx="1" type="body"/>
          </p:nvPr>
        </p:nvSpPr>
        <p:spPr>
          <a:xfrm>
            <a:off x="457200" y="2000240"/>
            <a:ext cx="8229600" cy="392909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003300"/>
              </a:buClr>
              <a:buSzPts val="3200"/>
              <a:buFont typeface="Arial"/>
              <a:buChar char="•"/>
              <a:defRPr b="0" i="0" sz="3200" u="none" cap="none" strike="noStrike">
                <a:solidFill>
                  <a:srgbClr val="003300"/>
                </a:solidFill>
                <a:latin typeface="Calibri"/>
                <a:ea typeface="Calibri"/>
                <a:cs typeface="Calibri"/>
                <a:sym typeface="Calibri"/>
              </a:defRPr>
            </a:lvl1pPr>
            <a:lvl2pPr indent="-406400" lvl="1" marL="914400" marR="0" rtl="0" algn="l">
              <a:spcBef>
                <a:spcPts val="560"/>
              </a:spcBef>
              <a:spcAft>
                <a:spcPts val="0"/>
              </a:spcAft>
              <a:buClr>
                <a:srgbClr val="003300"/>
              </a:buClr>
              <a:buSzPts val="2800"/>
              <a:buFont typeface="Arial"/>
              <a:buChar char="–"/>
              <a:defRPr b="0" i="0" sz="2800" u="none" cap="none" strike="noStrike">
                <a:solidFill>
                  <a:srgbClr val="003300"/>
                </a:solidFill>
                <a:latin typeface="Calibri"/>
                <a:ea typeface="Calibri"/>
                <a:cs typeface="Calibri"/>
                <a:sym typeface="Calibri"/>
              </a:defRPr>
            </a:lvl2pPr>
            <a:lvl3pPr indent="-381000" lvl="2" marL="1371600" marR="0" rtl="0" algn="l">
              <a:spcBef>
                <a:spcPts val="480"/>
              </a:spcBef>
              <a:spcAft>
                <a:spcPts val="0"/>
              </a:spcAft>
              <a:buClr>
                <a:srgbClr val="003300"/>
              </a:buClr>
              <a:buSzPts val="2400"/>
              <a:buFont typeface="Arial"/>
              <a:buChar char="•"/>
              <a:defRPr b="0" i="0" sz="2400" u="none" cap="none" strike="noStrike">
                <a:solidFill>
                  <a:srgbClr val="003300"/>
                </a:solidFill>
                <a:latin typeface="Calibri"/>
                <a:ea typeface="Calibri"/>
                <a:cs typeface="Calibri"/>
                <a:sym typeface="Calibri"/>
              </a:defRPr>
            </a:lvl3pPr>
            <a:lvl4pPr indent="-355600" lvl="3" marL="1828800" marR="0" rtl="0" algn="l">
              <a:spcBef>
                <a:spcPts val="400"/>
              </a:spcBef>
              <a:spcAft>
                <a:spcPts val="0"/>
              </a:spcAft>
              <a:buClr>
                <a:srgbClr val="003300"/>
              </a:buClr>
              <a:buSzPts val="2000"/>
              <a:buFont typeface="Arial"/>
              <a:buChar char="–"/>
              <a:defRPr b="0" i="0" sz="2000" u="none" cap="none" strike="noStrike">
                <a:solidFill>
                  <a:srgbClr val="003300"/>
                </a:solidFill>
                <a:latin typeface="Calibri"/>
                <a:ea typeface="Calibri"/>
                <a:cs typeface="Calibri"/>
                <a:sym typeface="Calibri"/>
              </a:defRPr>
            </a:lvl4pPr>
            <a:lvl5pPr indent="-355600" lvl="4" marL="2286000" marR="0" rtl="0" algn="l">
              <a:spcBef>
                <a:spcPts val="400"/>
              </a:spcBef>
              <a:spcAft>
                <a:spcPts val="0"/>
              </a:spcAft>
              <a:buClr>
                <a:srgbClr val="003300"/>
              </a:buClr>
              <a:buSzPts val="2000"/>
              <a:buFont typeface="Arial"/>
              <a:buChar char="»"/>
              <a:defRPr b="0" i="0" sz="2000" u="none" cap="none" strike="noStrike">
                <a:solidFill>
                  <a:srgbClr val="003300"/>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93"/>
          <p:cNvSpPr txBox="1"/>
          <p:nvPr/>
        </p:nvSpPr>
        <p:spPr>
          <a:xfrm>
            <a:off x="214282" y="6299399"/>
            <a:ext cx="70009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 name="Google Shape;13;p193"/>
          <p:cNvGrpSpPr/>
          <p:nvPr/>
        </p:nvGrpSpPr>
        <p:grpSpPr>
          <a:xfrm>
            <a:off x="7452320" y="6125202"/>
            <a:ext cx="1656184" cy="688174"/>
            <a:chOff x="7452320" y="6125202"/>
            <a:chExt cx="1691680" cy="714348"/>
          </a:xfrm>
        </p:grpSpPr>
        <p:sp>
          <p:nvSpPr>
            <p:cNvPr id="14" name="Google Shape;14;p193"/>
            <p:cNvSpPr/>
            <p:nvPr/>
          </p:nvSpPr>
          <p:spPr>
            <a:xfrm>
              <a:off x="7452320" y="6125202"/>
              <a:ext cx="1691680" cy="71434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 name="Google Shape;15;p193"/>
            <p:cNvPicPr preferRelativeResize="0"/>
            <p:nvPr/>
          </p:nvPicPr>
          <p:blipFill rotWithShape="1">
            <a:blip r:embed="rId2">
              <a:alphaModFix/>
            </a:blip>
            <a:srcRect b="0" l="0" r="0" t="0"/>
            <a:stretch/>
          </p:blipFill>
          <p:spPr>
            <a:xfrm>
              <a:off x="7485436" y="6153750"/>
              <a:ext cx="1623068" cy="587618"/>
            </a:xfrm>
            <a:prstGeom prst="rect">
              <a:avLst/>
            </a:prstGeom>
            <a:noFill/>
            <a:ln>
              <a:noFill/>
            </a:ln>
          </p:spPr>
        </p:pic>
      </p:grpSp>
      <p:sp>
        <p:nvSpPr>
          <p:cNvPr id="16" name="Google Shape;16;p193"/>
          <p:cNvSpPr txBox="1"/>
          <p:nvPr/>
        </p:nvSpPr>
        <p:spPr>
          <a:xfrm>
            <a:off x="214282" y="6299399"/>
            <a:ext cx="70009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 name="Google Shape;17;p193"/>
          <p:cNvGrpSpPr/>
          <p:nvPr/>
        </p:nvGrpSpPr>
        <p:grpSpPr>
          <a:xfrm>
            <a:off x="7452320" y="6125202"/>
            <a:ext cx="1656184" cy="688174"/>
            <a:chOff x="7452320" y="6125202"/>
            <a:chExt cx="1691680" cy="714348"/>
          </a:xfrm>
        </p:grpSpPr>
        <p:sp>
          <p:nvSpPr>
            <p:cNvPr id="18" name="Google Shape;18;p193"/>
            <p:cNvSpPr/>
            <p:nvPr/>
          </p:nvSpPr>
          <p:spPr>
            <a:xfrm>
              <a:off x="7452320" y="6125202"/>
              <a:ext cx="1691680" cy="71434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 name="Google Shape;19;p193"/>
            <p:cNvPicPr preferRelativeResize="0"/>
            <p:nvPr/>
          </p:nvPicPr>
          <p:blipFill rotWithShape="1">
            <a:blip r:embed="rId2">
              <a:alphaModFix/>
            </a:blip>
            <a:srcRect b="0" l="0" r="0" t="0"/>
            <a:stretch/>
          </p:blipFill>
          <p:spPr>
            <a:xfrm>
              <a:off x="7485436" y="6153750"/>
              <a:ext cx="1623068" cy="587618"/>
            </a:xfrm>
            <a:prstGeom prst="rect">
              <a:avLst/>
            </a:prstGeom>
            <a:noFill/>
            <a:ln>
              <a:noFill/>
            </a:ln>
          </p:spPr>
        </p:pic>
      </p:grpSp>
      <p:sp>
        <p:nvSpPr>
          <p:cNvPr id="20" name="Google Shape;20;p193"/>
          <p:cNvSpPr/>
          <p:nvPr/>
        </p:nvSpPr>
        <p:spPr>
          <a:xfrm>
            <a:off x="0" y="6021288"/>
            <a:ext cx="9144000" cy="836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 name="Google Shape;21;p193"/>
          <p:cNvGrpSpPr/>
          <p:nvPr/>
        </p:nvGrpSpPr>
        <p:grpSpPr>
          <a:xfrm>
            <a:off x="0" y="6453336"/>
            <a:ext cx="7710938" cy="411870"/>
            <a:chOff x="0" y="4437643"/>
            <a:chExt cx="7380312" cy="720000"/>
          </a:xfrm>
        </p:grpSpPr>
        <p:sp>
          <p:nvSpPr>
            <p:cNvPr id="22" name="Google Shape;22;p193"/>
            <p:cNvSpPr/>
            <p:nvPr/>
          </p:nvSpPr>
          <p:spPr>
            <a:xfrm>
              <a:off x="0" y="4437643"/>
              <a:ext cx="755576" cy="720000"/>
            </a:xfrm>
            <a:prstGeom prst="rect">
              <a:avLst/>
            </a:prstGeom>
            <a:solidFill>
              <a:srgbClr val="376C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193"/>
            <p:cNvSpPr/>
            <p:nvPr/>
          </p:nvSpPr>
          <p:spPr>
            <a:xfrm>
              <a:off x="755576" y="4437643"/>
              <a:ext cx="2160240" cy="7200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193"/>
            <p:cNvSpPr/>
            <p:nvPr/>
          </p:nvSpPr>
          <p:spPr>
            <a:xfrm>
              <a:off x="3203848" y="4437643"/>
              <a:ext cx="1152128" cy="720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 name="Google Shape;25;p193"/>
            <p:cNvSpPr/>
            <p:nvPr/>
          </p:nvSpPr>
          <p:spPr>
            <a:xfrm>
              <a:off x="4355976" y="4437643"/>
              <a:ext cx="1656184" cy="720000"/>
            </a:xfrm>
            <a:prstGeom prst="rect">
              <a:avLst/>
            </a:prstGeom>
            <a:solidFill>
              <a:srgbClr val="376C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193"/>
            <p:cNvSpPr/>
            <p:nvPr/>
          </p:nvSpPr>
          <p:spPr>
            <a:xfrm>
              <a:off x="6300192" y="4437643"/>
              <a:ext cx="1080120" cy="7200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7" name="Google Shape;27;p193"/>
          <p:cNvPicPr preferRelativeResize="0"/>
          <p:nvPr/>
        </p:nvPicPr>
        <p:blipFill rotWithShape="1">
          <a:blip r:embed="rId3">
            <a:alphaModFix/>
          </a:blip>
          <a:srcRect b="24672" l="2099" r="2784" t="17980"/>
          <a:stretch/>
        </p:blipFill>
        <p:spPr>
          <a:xfrm>
            <a:off x="8028384" y="6433030"/>
            <a:ext cx="930443" cy="4000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9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1.png"/><Relationship Id="rId4" Type="http://schemas.openxmlformats.org/officeDocument/2006/relationships/image" Target="../media/image85.png"/><Relationship Id="rId5" Type="http://schemas.openxmlformats.org/officeDocument/2006/relationships/image" Target="../media/image89.png"/><Relationship Id="rId6" Type="http://schemas.openxmlformats.org/officeDocument/2006/relationships/image" Target="../media/image99.png"/><Relationship Id="rId7" Type="http://schemas.openxmlformats.org/officeDocument/2006/relationships/image" Target="../media/image83.png"/><Relationship Id="rId8" Type="http://schemas.openxmlformats.org/officeDocument/2006/relationships/image" Target="../media/image9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95.png"/><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0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01.png"/><Relationship Id="rId4" Type="http://schemas.openxmlformats.org/officeDocument/2006/relationships/image" Target="../media/image10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93.png"/><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0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8.png"/><Relationship Id="rId4" Type="http://schemas.openxmlformats.org/officeDocument/2006/relationships/image" Target="../media/image11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0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07.png"/><Relationship Id="rId4" Type="http://schemas.openxmlformats.org/officeDocument/2006/relationships/image" Target="../media/image12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0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27.png"/><Relationship Id="rId4" Type="http://schemas.openxmlformats.org/officeDocument/2006/relationships/image" Target="../media/image108.png"/><Relationship Id="rId5" Type="http://schemas.openxmlformats.org/officeDocument/2006/relationships/image" Target="../media/image11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2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19.png"/><Relationship Id="rId4" Type="http://schemas.openxmlformats.org/officeDocument/2006/relationships/image" Target="../media/image12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1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1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1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1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1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1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4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4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2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3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3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4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2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2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2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3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30.png"/><Relationship Id="rId4" Type="http://schemas.openxmlformats.org/officeDocument/2006/relationships/image" Target="../media/image135.png"/><Relationship Id="rId5" Type="http://schemas.openxmlformats.org/officeDocument/2006/relationships/image" Target="../media/image1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4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4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4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3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3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65.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4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3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3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3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hyperlink" Target="http://www.google.com.br/" TargetMode="External"/><Relationship Id="rId4" Type="http://schemas.openxmlformats.org/officeDocument/2006/relationships/image" Target="../media/image16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5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5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4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5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4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6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hyperlink" Target="http://www.maps.google.com.br/" TargetMode="External"/><Relationship Id="rId4" Type="http://schemas.openxmlformats.org/officeDocument/2006/relationships/image" Target="../media/image1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15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hyperlink" Target="https://translate.google.com.br/"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15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hyperlink" Target="http://gmail.com"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16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58.png"/><Relationship Id="rId4" Type="http://schemas.openxmlformats.org/officeDocument/2006/relationships/image" Target="../media/image16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15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16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16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hyperlink" Target="http://www.superdownloads.com.br/" TargetMode="External"/><Relationship Id="rId4" Type="http://schemas.openxmlformats.org/officeDocument/2006/relationships/image" Target="../media/image1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hyperlink" Target="https://ninite.com/" TargetMode="External"/><Relationship Id="rId4" Type="http://schemas.openxmlformats.org/officeDocument/2006/relationships/image" Target="../media/image15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hyperlink" Target="http://www.speedtest.net/" TargetMode="External"/><Relationship Id="rId4" Type="http://schemas.openxmlformats.org/officeDocument/2006/relationships/image" Target="../media/image15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1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3.jp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7.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2.png"/><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5.png"/><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1.png"/><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6.png"/><Relationship Id="rId4" Type="http://schemas.openxmlformats.org/officeDocument/2006/relationships/image" Target="../media/image80.png"/><Relationship Id="rId5"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0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nvSpPr>
        <p:spPr>
          <a:xfrm>
            <a:off x="611188" y="2132856"/>
            <a:ext cx="7921625" cy="324036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03300"/>
              </a:buClr>
              <a:buSzPts val="6800"/>
              <a:buFont typeface="Cambria"/>
              <a:buNone/>
            </a:pPr>
            <a:r>
              <a:rPr b="1" lang="pt-BR" sz="6800">
                <a:solidFill>
                  <a:srgbClr val="003300"/>
                </a:solidFill>
                <a:latin typeface="Cambria"/>
                <a:ea typeface="Cambria"/>
                <a:cs typeface="Cambria"/>
                <a:sym typeface="Cambria"/>
              </a:rPr>
              <a:t>Técnico em </a:t>
            </a:r>
            <a:endParaRPr/>
          </a:p>
          <a:p>
            <a:pPr indent="0" lvl="0" marL="0" marR="0" rtl="0" algn="ctr">
              <a:spcBef>
                <a:spcPts val="0"/>
              </a:spcBef>
              <a:spcAft>
                <a:spcPts val="0"/>
              </a:spcAft>
              <a:buClr>
                <a:srgbClr val="003300"/>
              </a:buClr>
              <a:buSzPts val="6800"/>
              <a:buFont typeface="Cambria"/>
              <a:buNone/>
            </a:pPr>
            <a:r>
              <a:rPr b="1" lang="pt-BR" sz="6800">
                <a:solidFill>
                  <a:srgbClr val="003300"/>
                </a:solidFill>
                <a:latin typeface="Cambria"/>
                <a:ea typeface="Cambria"/>
                <a:cs typeface="Cambria"/>
                <a:sym typeface="Cambria"/>
              </a:rPr>
              <a:t>Informática</a:t>
            </a:r>
            <a:endParaRPr/>
          </a:p>
          <a:p>
            <a:pPr indent="0" lvl="0" marL="0" marR="0" rtl="0" algn="ctr">
              <a:spcBef>
                <a:spcPts val="0"/>
              </a:spcBef>
              <a:spcAft>
                <a:spcPts val="0"/>
              </a:spcAft>
              <a:buClr>
                <a:srgbClr val="003300"/>
              </a:buClr>
              <a:buSzPts val="6800"/>
              <a:buFont typeface="Cambria"/>
              <a:buNone/>
            </a:pPr>
            <a:r>
              <a:rPr b="1" lang="pt-BR" sz="6800">
                <a:solidFill>
                  <a:srgbClr val="003300"/>
                </a:solidFill>
                <a:latin typeface="Cambria"/>
                <a:ea typeface="Cambria"/>
                <a:cs typeface="Cambria"/>
                <a:sym typeface="Cambria"/>
              </a:rPr>
              <a:t>Módulo 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pt-BR" sz="3600" u="none" cap="none" strike="noStrike">
                <a:solidFill>
                  <a:srgbClr val="006600"/>
                </a:solidFill>
                <a:latin typeface="Calibri"/>
                <a:ea typeface="Calibri"/>
                <a:cs typeface="Calibri"/>
                <a:sym typeface="Calibri"/>
              </a:rPr>
              <a:t>Parte traseira do Gabinete</a:t>
            </a:r>
            <a:endParaRPr b="1" i="0" sz="3600" u="none" cap="none" strike="noStrike">
              <a:solidFill>
                <a:srgbClr val="006600"/>
              </a:solidFill>
              <a:latin typeface="Calibri"/>
              <a:ea typeface="Calibri"/>
              <a:cs typeface="Calibri"/>
              <a:sym typeface="Calibri"/>
            </a:endParaRPr>
          </a:p>
        </p:txBody>
      </p:sp>
      <p:pic>
        <p:nvPicPr>
          <p:cNvPr descr="C:\Users\Alesanco\AppData\Local\Microsoft\Windows\INetCache\Content.Word\001a.jpg" id="131" name="Google Shape;131;p10"/>
          <p:cNvPicPr preferRelativeResize="0"/>
          <p:nvPr/>
        </p:nvPicPr>
        <p:blipFill rotWithShape="1">
          <a:blip r:embed="rId3">
            <a:alphaModFix/>
          </a:blip>
          <a:srcRect b="0" l="0" r="0" t="0"/>
          <a:stretch/>
        </p:blipFill>
        <p:spPr>
          <a:xfrm>
            <a:off x="311531" y="1412776"/>
            <a:ext cx="8551485" cy="2104687"/>
          </a:xfrm>
          <a:prstGeom prst="rect">
            <a:avLst/>
          </a:prstGeom>
          <a:noFill/>
          <a:ln>
            <a:noFill/>
          </a:ln>
        </p:spPr>
      </p:pic>
      <p:sp>
        <p:nvSpPr>
          <p:cNvPr id="132" name="Google Shape;132;p10"/>
          <p:cNvSpPr/>
          <p:nvPr/>
        </p:nvSpPr>
        <p:spPr>
          <a:xfrm>
            <a:off x="539552" y="3906922"/>
            <a:ext cx="7918648" cy="175432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Ethernet: </a:t>
            </a:r>
            <a:r>
              <a:rPr lang="pt-BR" sz="1800">
                <a:solidFill>
                  <a:schemeClr val="dk1"/>
                </a:solidFill>
                <a:latin typeface="Calibri"/>
                <a:ea typeface="Calibri"/>
                <a:cs typeface="Calibri"/>
                <a:sym typeface="Calibri"/>
              </a:rPr>
              <a:t>porta para conexão com a internet no padrão do conector RJ-45.</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Placa de som: </a:t>
            </a:r>
            <a:r>
              <a:rPr lang="pt-BR" sz="1800">
                <a:solidFill>
                  <a:schemeClr val="dk1"/>
                </a:solidFill>
                <a:latin typeface="Calibri"/>
                <a:ea typeface="Calibri"/>
                <a:cs typeface="Calibri"/>
                <a:sym typeface="Calibri"/>
              </a:rPr>
              <a:t>conjunto de 3 entradas arredondas, podendo variar este número, localizadas bem a direita. São destinadas a conexões com microfone, fones de ouvido e caixas de som auxiliares.</a:t>
            </a:r>
            <a:endParaRPr/>
          </a:p>
        </p:txBody>
      </p:sp>
      <p:sp>
        <p:nvSpPr>
          <p:cNvPr id="133" name="Google Shape;133;p10"/>
          <p:cNvSpPr/>
          <p:nvPr/>
        </p:nvSpPr>
        <p:spPr>
          <a:xfrm>
            <a:off x="7452320" y="2204864"/>
            <a:ext cx="720080" cy="520510"/>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34" name="Google Shape;134;p10"/>
          <p:cNvSpPr/>
          <p:nvPr/>
        </p:nvSpPr>
        <p:spPr>
          <a:xfrm>
            <a:off x="8156764" y="2097008"/>
            <a:ext cx="519692" cy="1115967"/>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a:t>
            </a:r>
            <a:endParaRPr b="1" sz="3600">
              <a:solidFill>
                <a:srgbClr val="006600"/>
              </a:solidFill>
              <a:latin typeface="Calibri"/>
              <a:ea typeface="Calibri"/>
              <a:cs typeface="Calibri"/>
              <a:sym typeface="Calibri"/>
            </a:endParaRPr>
          </a:p>
        </p:txBody>
      </p:sp>
      <p:pic>
        <p:nvPicPr>
          <p:cNvPr id="717" name="Google Shape;717;p100"/>
          <p:cNvPicPr preferRelativeResize="0"/>
          <p:nvPr/>
        </p:nvPicPr>
        <p:blipFill rotWithShape="1">
          <a:blip r:embed="rId3">
            <a:alphaModFix/>
          </a:blip>
          <a:srcRect b="0" l="0" r="0" t="0"/>
          <a:stretch/>
        </p:blipFill>
        <p:spPr>
          <a:xfrm>
            <a:off x="653570" y="1484784"/>
            <a:ext cx="7836860" cy="417646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Novo documento</a:t>
            </a:r>
            <a:endParaRPr b="1" sz="3600">
              <a:solidFill>
                <a:srgbClr val="006600"/>
              </a:solidFill>
              <a:latin typeface="Calibri"/>
              <a:ea typeface="Calibri"/>
              <a:cs typeface="Calibri"/>
              <a:sym typeface="Calibri"/>
            </a:endParaRPr>
          </a:p>
        </p:txBody>
      </p:sp>
      <p:pic>
        <p:nvPicPr>
          <p:cNvPr id="723" name="Google Shape;723;p101"/>
          <p:cNvPicPr preferRelativeResize="0"/>
          <p:nvPr/>
        </p:nvPicPr>
        <p:blipFill rotWithShape="1">
          <a:blip r:embed="rId3">
            <a:alphaModFix/>
          </a:blip>
          <a:srcRect b="0" l="0" r="0" t="0"/>
          <a:stretch/>
        </p:blipFill>
        <p:spPr>
          <a:xfrm>
            <a:off x="1301597" y="1628800"/>
            <a:ext cx="6540806" cy="407031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Abrir documento</a:t>
            </a:r>
            <a:endParaRPr b="1" sz="3600">
              <a:solidFill>
                <a:srgbClr val="006600"/>
              </a:solidFill>
              <a:latin typeface="Calibri"/>
              <a:ea typeface="Calibri"/>
              <a:cs typeface="Calibri"/>
              <a:sym typeface="Calibri"/>
            </a:endParaRPr>
          </a:p>
        </p:txBody>
      </p:sp>
      <p:pic>
        <p:nvPicPr>
          <p:cNvPr id="729" name="Google Shape;729;p102"/>
          <p:cNvPicPr preferRelativeResize="0"/>
          <p:nvPr/>
        </p:nvPicPr>
        <p:blipFill rotWithShape="1">
          <a:blip r:embed="rId3">
            <a:alphaModFix/>
          </a:blip>
          <a:srcRect b="0" l="0" r="0" t="0"/>
          <a:stretch/>
        </p:blipFill>
        <p:spPr>
          <a:xfrm>
            <a:off x="1600975" y="1556792"/>
            <a:ext cx="5942050" cy="417646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0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Salvando documento</a:t>
            </a:r>
            <a:endParaRPr b="1" sz="3600">
              <a:solidFill>
                <a:srgbClr val="006600"/>
              </a:solidFill>
              <a:latin typeface="Calibri"/>
              <a:ea typeface="Calibri"/>
              <a:cs typeface="Calibri"/>
              <a:sym typeface="Calibri"/>
            </a:endParaRPr>
          </a:p>
        </p:txBody>
      </p:sp>
      <p:pic>
        <p:nvPicPr>
          <p:cNvPr id="735" name="Google Shape;735;p103"/>
          <p:cNvPicPr preferRelativeResize="0"/>
          <p:nvPr/>
        </p:nvPicPr>
        <p:blipFill rotWithShape="1">
          <a:blip r:embed="rId3">
            <a:alphaModFix/>
          </a:blip>
          <a:srcRect b="0" l="0" r="0" t="0"/>
          <a:stretch/>
        </p:blipFill>
        <p:spPr>
          <a:xfrm>
            <a:off x="1763687" y="1672826"/>
            <a:ext cx="5616626" cy="416058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Imprimindo documento</a:t>
            </a:r>
            <a:endParaRPr b="1" sz="3600">
              <a:solidFill>
                <a:srgbClr val="006600"/>
              </a:solidFill>
              <a:latin typeface="Calibri"/>
              <a:ea typeface="Calibri"/>
              <a:cs typeface="Calibri"/>
              <a:sym typeface="Calibri"/>
            </a:endParaRPr>
          </a:p>
        </p:txBody>
      </p:sp>
      <p:sp>
        <p:nvSpPr>
          <p:cNvPr id="741" name="Google Shape;741;p104"/>
          <p:cNvSpPr/>
          <p:nvPr/>
        </p:nvSpPr>
        <p:spPr>
          <a:xfrm>
            <a:off x="827583" y="1988840"/>
            <a:ext cx="7630617"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imprimir uma planilha, deve-se clicar em Arquivo e então clicar em imprimir. Aparecerá um menu de tela cheia com as opções de configuração da impressão. Mas, antes de qualquer intenção de querer imprimir o documento, é muito interessante ver como ficará a disposição do conteúdo na página. É muito comum resultados indesejados na hora da impressão como a divisão de um conteúdo em duas páginas quando se destinava a apenas uma. Para evitar esses problemas, pode-se recorrer ao recurso Visualização da Quebra de Página na guia Exibição.</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Imprimindo documento</a:t>
            </a:r>
            <a:endParaRPr b="1" sz="3600">
              <a:solidFill>
                <a:srgbClr val="006600"/>
              </a:solidFill>
              <a:latin typeface="Calibri"/>
              <a:ea typeface="Calibri"/>
              <a:cs typeface="Calibri"/>
              <a:sym typeface="Calibri"/>
            </a:endParaRPr>
          </a:p>
        </p:txBody>
      </p:sp>
      <p:pic>
        <p:nvPicPr>
          <p:cNvPr id="747" name="Google Shape;747;p105"/>
          <p:cNvPicPr preferRelativeResize="0"/>
          <p:nvPr/>
        </p:nvPicPr>
        <p:blipFill rotWithShape="1">
          <a:blip r:embed="rId3">
            <a:alphaModFix/>
          </a:blip>
          <a:srcRect b="0" l="0" r="38710" t="0"/>
          <a:stretch/>
        </p:blipFill>
        <p:spPr>
          <a:xfrm>
            <a:off x="2170468" y="1556792"/>
            <a:ext cx="4803064" cy="417646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a:t>
            </a:r>
            <a:endParaRPr/>
          </a:p>
        </p:txBody>
      </p:sp>
      <p:sp>
        <p:nvSpPr>
          <p:cNvPr id="753" name="Google Shape;753;p106"/>
          <p:cNvSpPr/>
          <p:nvPr/>
        </p:nvSpPr>
        <p:spPr>
          <a:xfrm>
            <a:off x="419259" y="1628800"/>
            <a:ext cx="8305482" cy="707886"/>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Esta guia pode ser usada para estilizar a planilha, incluindo a formatação de fontes e células. </a:t>
            </a:r>
            <a:endParaRPr sz="2000">
              <a:solidFill>
                <a:schemeClr val="dk1"/>
              </a:solidFill>
              <a:latin typeface="Calibri"/>
              <a:ea typeface="Calibri"/>
              <a:cs typeface="Calibri"/>
              <a:sym typeface="Calibri"/>
            </a:endParaRPr>
          </a:p>
        </p:txBody>
      </p:sp>
      <p:pic>
        <p:nvPicPr>
          <p:cNvPr id="754" name="Google Shape;754;p106"/>
          <p:cNvPicPr preferRelativeResize="0"/>
          <p:nvPr/>
        </p:nvPicPr>
        <p:blipFill rotWithShape="1">
          <a:blip r:embed="rId3">
            <a:alphaModFix/>
          </a:blip>
          <a:srcRect b="0" l="0" r="0" t="0"/>
          <a:stretch/>
        </p:blipFill>
        <p:spPr>
          <a:xfrm>
            <a:off x="736785" y="2996952"/>
            <a:ext cx="7670430" cy="86409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 – Principais Grupos</a:t>
            </a:r>
            <a:endParaRPr b="1" sz="3600">
              <a:solidFill>
                <a:srgbClr val="006600"/>
              </a:solidFill>
              <a:latin typeface="Calibri"/>
              <a:ea typeface="Calibri"/>
              <a:cs typeface="Calibri"/>
              <a:sym typeface="Calibri"/>
            </a:endParaRPr>
          </a:p>
        </p:txBody>
      </p:sp>
      <p:grpSp>
        <p:nvGrpSpPr>
          <p:cNvPr id="760" name="Google Shape;760;p107"/>
          <p:cNvGrpSpPr/>
          <p:nvPr/>
        </p:nvGrpSpPr>
        <p:grpSpPr>
          <a:xfrm>
            <a:off x="857979" y="2060848"/>
            <a:ext cx="7428042" cy="1037590"/>
            <a:chOff x="1115616" y="2060848"/>
            <a:chExt cx="7428042" cy="1037590"/>
          </a:xfrm>
        </p:grpSpPr>
        <p:pic>
          <p:nvPicPr>
            <p:cNvPr id="761" name="Google Shape;761;p107"/>
            <p:cNvPicPr preferRelativeResize="0"/>
            <p:nvPr/>
          </p:nvPicPr>
          <p:blipFill rotWithShape="1">
            <a:blip r:embed="rId3">
              <a:alphaModFix/>
            </a:blip>
            <a:srcRect b="0" l="0" r="0" t="0"/>
            <a:stretch/>
          </p:blipFill>
          <p:spPr>
            <a:xfrm>
              <a:off x="1115616" y="2060848"/>
              <a:ext cx="2961640" cy="1037590"/>
            </a:xfrm>
            <a:prstGeom prst="rect">
              <a:avLst/>
            </a:prstGeom>
            <a:noFill/>
            <a:ln>
              <a:noFill/>
            </a:ln>
          </p:spPr>
        </p:pic>
        <p:pic>
          <p:nvPicPr>
            <p:cNvPr id="762" name="Google Shape;762;p107"/>
            <p:cNvPicPr preferRelativeResize="0"/>
            <p:nvPr/>
          </p:nvPicPr>
          <p:blipFill rotWithShape="1">
            <a:blip r:embed="rId4">
              <a:alphaModFix/>
            </a:blip>
            <a:srcRect b="0" l="0" r="0" t="0"/>
            <a:stretch/>
          </p:blipFill>
          <p:spPr>
            <a:xfrm>
              <a:off x="4571999" y="2060848"/>
              <a:ext cx="3971659" cy="1037590"/>
            </a:xfrm>
            <a:prstGeom prst="rect">
              <a:avLst/>
            </a:prstGeom>
            <a:noFill/>
            <a:ln>
              <a:noFill/>
            </a:ln>
          </p:spPr>
        </p:pic>
      </p:grpSp>
      <p:grpSp>
        <p:nvGrpSpPr>
          <p:cNvPr id="763" name="Google Shape;763;p107"/>
          <p:cNvGrpSpPr/>
          <p:nvPr/>
        </p:nvGrpSpPr>
        <p:grpSpPr>
          <a:xfrm>
            <a:off x="2132371" y="3429000"/>
            <a:ext cx="4879259" cy="1037590"/>
            <a:chOff x="2318477" y="3429000"/>
            <a:chExt cx="4879259" cy="1037590"/>
          </a:xfrm>
        </p:grpSpPr>
        <p:pic>
          <p:nvPicPr>
            <p:cNvPr id="764" name="Google Shape;764;p107"/>
            <p:cNvPicPr preferRelativeResize="0"/>
            <p:nvPr/>
          </p:nvPicPr>
          <p:blipFill rotWithShape="1">
            <a:blip r:embed="rId5">
              <a:alphaModFix/>
            </a:blip>
            <a:srcRect b="0" l="0" r="0" t="0"/>
            <a:stretch/>
          </p:blipFill>
          <p:spPr>
            <a:xfrm>
              <a:off x="2318477" y="3429000"/>
              <a:ext cx="1779314" cy="1037590"/>
            </a:xfrm>
            <a:prstGeom prst="rect">
              <a:avLst/>
            </a:prstGeom>
            <a:noFill/>
            <a:ln>
              <a:noFill/>
            </a:ln>
          </p:spPr>
        </p:pic>
        <p:pic>
          <p:nvPicPr>
            <p:cNvPr id="765" name="Google Shape;765;p107"/>
            <p:cNvPicPr preferRelativeResize="0"/>
            <p:nvPr/>
          </p:nvPicPr>
          <p:blipFill rotWithShape="1">
            <a:blip r:embed="rId6">
              <a:alphaModFix/>
            </a:blip>
            <a:srcRect b="0" l="0" r="0" t="0"/>
            <a:stretch/>
          </p:blipFill>
          <p:spPr>
            <a:xfrm>
              <a:off x="4571998" y="3429000"/>
              <a:ext cx="2625738" cy="1037590"/>
            </a:xfrm>
            <a:prstGeom prst="rect">
              <a:avLst/>
            </a:prstGeom>
            <a:noFill/>
            <a:ln>
              <a:noFill/>
            </a:ln>
          </p:spPr>
        </p:pic>
      </p:grpSp>
      <p:grpSp>
        <p:nvGrpSpPr>
          <p:cNvPr id="766" name="Google Shape;766;p107"/>
          <p:cNvGrpSpPr/>
          <p:nvPr/>
        </p:nvGrpSpPr>
        <p:grpSpPr>
          <a:xfrm>
            <a:off x="2880225" y="4797152"/>
            <a:ext cx="3383551" cy="838200"/>
            <a:chOff x="3867150" y="4797152"/>
            <a:chExt cx="3383551" cy="838200"/>
          </a:xfrm>
        </p:grpSpPr>
        <p:pic>
          <p:nvPicPr>
            <p:cNvPr id="767" name="Google Shape;767;p107"/>
            <p:cNvPicPr preferRelativeResize="0"/>
            <p:nvPr/>
          </p:nvPicPr>
          <p:blipFill rotWithShape="1">
            <a:blip r:embed="rId7">
              <a:alphaModFix/>
            </a:blip>
            <a:srcRect b="0" l="0" r="0" t="0"/>
            <a:stretch/>
          </p:blipFill>
          <p:spPr>
            <a:xfrm>
              <a:off x="3867150" y="4797152"/>
              <a:ext cx="1409700" cy="838200"/>
            </a:xfrm>
            <a:prstGeom prst="rect">
              <a:avLst/>
            </a:prstGeom>
            <a:noFill/>
            <a:ln>
              <a:noFill/>
            </a:ln>
          </p:spPr>
        </p:pic>
        <p:pic>
          <p:nvPicPr>
            <p:cNvPr id="768" name="Google Shape;768;p107"/>
            <p:cNvPicPr preferRelativeResize="0"/>
            <p:nvPr/>
          </p:nvPicPr>
          <p:blipFill rotWithShape="1">
            <a:blip r:embed="rId8">
              <a:alphaModFix/>
            </a:blip>
            <a:srcRect b="0" l="0" r="0" t="0"/>
            <a:stretch/>
          </p:blipFill>
          <p:spPr>
            <a:xfrm>
              <a:off x="5698761" y="4835887"/>
              <a:ext cx="1551940" cy="799465"/>
            </a:xfrm>
            <a:prstGeom prst="rect">
              <a:avLst/>
            </a:prstGeom>
            <a:noFill/>
            <a:ln>
              <a:noFill/>
            </a:ln>
          </p:spPr>
        </p:pic>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a:t>
            </a:r>
            <a:endParaRPr b="1" sz="3600">
              <a:solidFill>
                <a:srgbClr val="006600"/>
              </a:solidFill>
              <a:latin typeface="Calibri"/>
              <a:ea typeface="Calibri"/>
              <a:cs typeface="Calibri"/>
              <a:sym typeface="Calibri"/>
            </a:endParaRPr>
          </a:p>
        </p:txBody>
      </p:sp>
      <p:sp>
        <p:nvSpPr>
          <p:cNvPr id="774" name="Google Shape;774;p108"/>
          <p:cNvSpPr/>
          <p:nvPr/>
        </p:nvSpPr>
        <p:spPr>
          <a:xfrm>
            <a:off x="685799" y="2211107"/>
            <a:ext cx="7772401" cy="133882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pt-BR" sz="1800">
                <a:solidFill>
                  <a:schemeClr val="dk1"/>
                </a:solidFill>
                <a:latin typeface="Calibri"/>
                <a:ea typeface="Calibri"/>
                <a:cs typeface="Calibri"/>
                <a:sym typeface="Calibri"/>
              </a:rPr>
              <a:t>	Esta guia pode ser usada para inserir vários tipos de objetos, incluindo tabelas dinâmicas, ilustrações gráficos, links, cabeçalhos e rodapés, texto e símbolos.</a:t>
            </a:r>
            <a:endParaRPr/>
          </a:p>
        </p:txBody>
      </p:sp>
      <p:pic>
        <p:nvPicPr>
          <p:cNvPr id="775" name="Google Shape;775;p108"/>
          <p:cNvPicPr preferRelativeResize="0"/>
          <p:nvPr/>
        </p:nvPicPr>
        <p:blipFill rotWithShape="1">
          <a:blip r:embed="rId3">
            <a:alphaModFix/>
          </a:blip>
          <a:srcRect b="0" l="0" r="0" t="0"/>
          <a:stretch/>
        </p:blipFill>
        <p:spPr>
          <a:xfrm>
            <a:off x="265509" y="3789040"/>
            <a:ext cx="8639944" cy="115212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Gráficos</a:t>
            </a:r>
            <a:endParaRPr b="1" sz="3600">
              <a:solidFill>
                <a:srgbClr val="006600"/>
              </a:solidFill>
              <a:latin typeface="Calibri"/>
              <a:ea typeface="Calibri"/>
              <a:cs typeface="Calibri"/>
              <a:sym typeface="Calibri"/>
            </a:endParaRPr>
          </a:p>
        </p:txBody>
      </p:sp>
      <p:sp>
        <p:nvSpPr>
          <p:cNvPr id="781" name="Google Shape;781;p109"/>
          <p:cNvSpPr/>
          <p:nvPr/>
        </p:nvSpPr>
        <p:spPr>
          <a:xfrm>
            <a:off x="685799" y="1628800"/>
            <a:ext cx="7772401" cy="1754326"/>
          </a:xfrm>
          <a:prstGeom prst="rect">
            <a:avLst/>
          </a:prstGeom>
          <a:noFill/>
          <a:ln>
            <a:noFill/>
          </a:ln>
        </p:spPr>
        <p:txBody>
          <a:bodyPr anchorCtr="0" anchor="t" bIns="45700" lIns="91425" spcFirstLastPara="1" rIns="91425" wrap="square" tIns="45700">
            <a:spAutoFit/>
          </a:bodyPr>
          <a:lstStyle/>
          <a:p>
            <a:pPr indent="542925" lvl="0" marL="0" marR="0" rtl="0" algn="just">
              <a:lnSpc>
                <a:spcPct val="150000"/>
              </a:lnSpc>
              <a:spcBef>
                <a:spcPts val="0"/>
              </a:spcBef>
              <a:spcAft>
                <a:spcPts val="0"/>
              </a:spcAft>
              <a:buNone/>
            </a:pPr>
            <a:r>
              <a:rPr lang="pt-BR" sz="1800">
                <a:solidFill>
                  <a:schemeClr val="dk1"/>
                </a:solidFill>
                <a:latin typeface="Calibri"/>
                <a:ea typeface="Calibri"/>
                <a:cs typeface="Calibri"/>
                <a:sym typeface="Calibri"/>
              </a:rPr>
              <a:t>Para criar um gráfico, o usuário deve inicialmente entrar com seus dados numa planilha, selecionar todas as células de dados que participarão do gráfico e então clicar no tipo de gráfico que deseja no grupo Gráficos. No caso do exemplo abaixo, a seleção será das células A1 até a B7.</a:t>
            </a:r>
            <a:endParaRPr/>
          </a:p>
        </p:txBody>
      </p:sp>
      <p:pic>
        <p:nvPicPr>
          <p:cNvPr id="782" name="Google Shape;782;p109"/>
          <p:cNvPicPr preferRelativeResize="0"/>
          <p:nvPr/>
        </p:nvPicPr>
        <p:blipFill rotWithShape="1">
          <a:blip r:embed="rId3">
            <a:alphaModFix/>
          </a:blip>
          <a:srcRect b="0" l="0" r="0" t="0"/>
          <a:stretch/>
        </p:blipFill>
        <p:spPr>
          <a:xfrm>
            <a:off x="685800" y="3492686"/>
            <a:ext cx="2576417" cy="2073905"/>
          </a:xfrm>
          <a:prstGeom prst="rect">
            <a:avLst/>
          </a:prstGeom>
          <a:noFill/>
          <a:ln>
            <a:noFill/>
          </a:ln>
        </p:spPr>
      </p:pic>
      <p:pic>
        <p:nvPicPr>
          <p:cNvPr id="783" name="Google Shape;783;p109"/>
          <p:cNvPicPr preferRelativeResize="0"/>
          <p:nvPr/>
        </p:nvPicPr>
        <p:blipFill rotWithShape="1">
          <a:blip r:embed="rId4">
            <a:alphaModFix/>
          </a:blip>
          <a:srcRect b="0" l="0" r="0" t="0"/>
          <a:stretch/>
        </p:blipFill>
        <p:spPr>
          <a:xfrm>
            <a:off x="3995936" y="3694934"/>
            <a:ext cx="3987036" cy="10086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pt-BR" sz="3600" u="none" cap="none" strike="noStrike">
                <a:solidFill>
                  <a:srgbClr val="006600"/>
                </a:solidFill>
                <a:latin typeface="Calibri"/>
                <a:ea typeface="Calibri"/>
                <a:cs typeface="Calibri"/>
                <a:sym typeface="Calibri"/>
              </a:rPr>
              <a:t>Ligando o computador</a:t>
            </a:r>
            <a:endParaRPr b="1" i="0" sz="3600" u="none" cap="none" strike="noStrike">
              <a:solidFill>
                <a:srgbClr val="006600"/>
              </a:solidFill>
              <a:latin typeface="Calibri"/>
              <a:ea typeface="Calibri"/>
              <a:cs typeface="Calibri"/>
              <a:sym typeface="Calibri"/>
            </a:endParaRPr>
          </a:p>
        </p:txBody>
      </p:sp>
      <p:sp>
        <p:nvSpPr>
          <p:cNvPr id="140" name="Google Shape;140;p11"/>
          <p:cNvSpPr/>
          <p:nvPr/>
        </p:nvSpPr>
        <p:spPr>
          <a:xfrm>
            <a:off x="827584" y="1772816"/>
            <a:ext cx="7703740" cy="38318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1800">
                <a:solidFill>
                  <a:schemeClr val="dk1"/>
                </a:solidFill>
                <a:latin typeface="Calibri"/>
                <a:ea typeface="Calibri"/>
                <a:cs typeface="Calibri"/>
                <a:sym typeface="Calibri"/>
              </a:rPr>
              <a:t>	Basicamente, para podermos ligar e utilizar o computador, precisamos ter as conexões da placa mãe com o monitor, o teclado e o mouse além de, é claro, com a fonte de alimentação e energia elétrica. Em simples etapas, temos:</a:t>
            </a:r>
            <a:endParaRPr/>
          </a:p>
          <a:p>
            <a:pPr indent="-171450" lvl="0" marL="285750" marR="0" rtl="0" algn="just">
              <a:lnSpc>
                <a:spcPct val="15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lang="pt-BR" sz="1800">
                <a:solidFill>
                  <a:schemeClr val="dk1"/>
                </a:solidFill>
                <a:latin typeface="Calibri"/>
                <a:ea typeface="Calibri"/>
                <a:cs typeface="Calibri"/>
                <a:sym typeface="Calibri"/>
              </a:rPr>
              <a:t>Conectar o cabo de dados do monitor com a placa mãe.</a:t>
            </a:r>
            <a:endParaRPr/>
          </a:p>
          <a:p>
            <a:pPr indent="-285750" lvl="0" marL="285750" marR="0" rtl="0" algn="just">
              <a:lnSpc>
                <a:spcPct val="150000"/>
              </a:lnSpc>
              <a:spcBef>
                <a:spcPts val="0"/>
              </a:spcBef>
              <a:spcAft>
                <a:spcPts val="0"/>
              </a:spcAft>
              <a:buClr>
                <a:schemeClr val="dk1"/>
              </a:buClr>
              <a:buSzPts val="1800"/>
              <a:buFont typeface="Arial"/>
              <a:buChar char="•"/>
            </a:pPr>
            <a:r>
              <a:rPr lang="pt-BR" sz="1800">
                <a:solidFill>
                  <a:schemeClr val="dk1"/>
                </a:solidFill>
                <a:latin typeface="Calibri"/>
                <a:ea typeface="Calibri"/>
                <a:cs typeface="Calibri"/>
                <a:sym typeface="Calibri"/>
              </a:rPr>
              <a:t>Conectar os cabos do teclado e mouse com a placa mãe.</a:t>
            </a:r>
            <a:endParaRPr/>
          </a:p>
          <a:p>
            <a:pPr indent="-285750" lvl="0" marL="285750" marR="0" rtl="0" algn="just">
              <a:lnSpc>
                <a:spcPct val="150000"/>
              </a:lnSpc>
              <a:spcBef>
                <a:spcPts val="0"/>
              </a:spcBef>
              <a:spcAft>
                <a:spcPts val="0"/>
              </a:spcAft>
              <a:buClr>
                <a:schemeClr val="dk1"/>
              </a:buClr>
              <a:buSzPts val="1800"/>
              <a:buFont typeface="Arial"/>
              <a:buChar char="•"/>
            </a:pPr>
            <a:r>
              <a:rPr lang="pt-BR" sz="1800">
                <a:solidFill>
                  <a:schemeClr val="dk1"/>
                </a:solidFill>
                <a:latin typeface="Calibri"/>
                <a:ea typeface="Calibri"/>
                <a:cs typeface="Calibri"/>
                <a:sym typeface="Calibri"/>
              </a:rPr>
              <a:t>Conectar o cabo de força à fonte de alimentação e ao estabilizador.</a:t>
            </a:r>
            <a:endParaRPr/>
          </a:p>
          <a:p>
            <a:pPr indent="-285750" lvl="0" marL="285750" marR="0" rtl="0" algn="just">
              <a:lnSpc>
                <a:spcPct val="150000"/>
              </a:lnSpc>
              <a:spcBef>
                <a:spcPts val="0"/>
              </a:spcBef>
              <a:spcAft>
                <a:spcPts val="0"/>
              </a:spcAft>
              <a:buClr>
                <a:schemeClr val="dk1"/>
              </a:buClr>
              <a:buSzPts val="1800"/>
              <a:buFont typeface="Arial"/>
              <a:buChar char="•"/>
            </a:pPr>
            <a:r>
              <a:rPr lang="pt-BR" sz="1800">
                <a:solidFill>
                  <a:schemeClr val="dk1"/>
                </a:solidFill>
                <a:latin typeface="Calibri"/>
                <a:ea typeface="Calibri"/>
                <a:cs typeface="Calibri"/>
                <a:sym typeface="Calibri"/>
              </a:rPr>
              <a:t>Conectar o estabilizador à tomada da rede elétrica.</a:t>
            </a:r>
            <a:endParaRPr/>
          </a:p>
          <a:p>
            <a:pPr indent="-285750" lvl="0" marL="285750" marR="0" rtl="0" algn="just">
              <a:lnSpc>
                <a:spcPct val="150000"/>
              </a:lnSpc>
              <a:spcBef>
                <a:spcPts val="0"/>
              </a:spcBef>
              <a:spcAft>
                <a:spcPts val="0"/>
              </a:spcAft>
              <a:buClr>
                <a:schemeClr val="dk1"/>
              </a:buClr>
              <a:buSzPts val="1800"/>
              <a:buFont typeface="Arial"/>
              <a:buChar char="•"/>
            </a:pPr>
            <a:r>
              <a:rPr lang="pt-BR" sz="1800">
                <a:solidFill>
                  <a:schemeClr val="dk1"/>
                </a:solidFill>
                <a:latin typeface="Calibri"/>
                <a:ea typeface="Calibri"/>
                <a:cs typeface="Calibri"/>
                <a:sym typeface="Calibri"/>
              </a:rPr>
              <a:t>Ligar o estabilizador.</a:t>
            </a:r>
            <a:endParaRPr/>
          </a:p>
          <a:p>
            <a:pPr indent="-285750" lvl="0" marL="285750" marR="0" rtl="0" algn="just">
              <a:lnSpc>
                <a:spcPct val="150000"/>
              </a:lnSpc>
              <a:spcBef>
                <a:spcPts val="0"/>
              </a:spcBef>
              <a:spcAft>
                <a:spcPts val="0"/>
              </a:spcAft>
              <a:buClr>
                <a:schemeClr val="dk1"/>
              </a:buClr>
              <a:buSzPts val="1800"/>
              <a:buFont typeface="Arial"/>
              <a:buChar char="•"/>
            </a:pPr>
            <a:r>
              <a:rPr lang="pt-BR" sz="1800">
                <a:solidFill>
                  <a:schemeClr val="dk1"/>
                </a:solidFill>
                <a:latin typeface="Calibri"/>
                <a:ea typeface="Calibri"/>
                <a:cs typeface="Calibri"/>
                <a:sym typeface="Calibri"/>
              </a:rPr>
              <a:t>Apertar o botão Power do gabinete para ligá-lo.</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1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Gráficos</a:t>
            </a:r>
            <a:endParaRPr b="1" sz="3600">
              <a:solidFill>
                <a:srgbClr val="006600"/>
              </a:solidFill>
              <a:latin typeface="Calibri"/>
              <a:ea typeface="Calibri"/>
              <a:cs typeface="Calibri"/>
              <a:sym typeface="Calibri"/>
            </a:endParaRPr>
          </a:p>
        </p:txBody>
      </p:sp>
      <p:pic>
        <p:nvPicPr>
          <p:cNvPr id="789" name="Google Shape;789;p110"/>
          <p:cNvPicPr preferRelativeResize="0"/>
          <p:nvPr/>
        </p:nvPicPr>
        <p:blipFill rotWithShape="1">
          <a:blip r:embed="rId3">
            <a:alphaModFix/>
          </a:blip>
          <a:srcRect b="0" l="0" r="0" t="0"/>
          <a:stretch/>
        </p:blipFill>
        <p:spPr>
          <a:xfrm>
            <a:off x="2051720" y="1628800"/>
            <a:ext cx="5040560" cy="3062634"/>
          </a:xfrm>
          <a:prstGeom prst="rect">
            <a:avLst/>
          </a:prstGeom>
          <a:noFill/>
          <a:ln>
            <a:noFill/>
          </a:ln>
        </p:spPr>
      </p:pic>
      <p:sp>
        <p:nvSpPr>
          <p:cNvPr id="790" name="Google Shape;790;p110"/>
          <p:cNvSpPr/>
          <p:nvPr/>
        </p:nvSpPr>
        <p:spPr>
          <a:xfrm>
            <a:off x="936515" y="5013176"/>
            <a:ext cx="7488832" cy="646331"/>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1800">
                <a:solidFill>
                  <a:schemeClr val="dk1"/>
                </a:solidFill>
                <a:latin typeface="Calibri"/>
                <a:ea typeface="Calibri"/>
                <a:cs typeface="Calibri"/>
                <a:sym typeface="Calibri"/>
              </a:rPr>
              <a:t>Neste simples gráfico gerado através da fonte de dados que fora digitada, é possível notar a presença de vários elementos passíveis de ajuste.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1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Gráficos</a:t>
            </a:r>
            <a:endParaRPr b="1" sz="3600">
              <a:solidFill>
                <a:srgbClr val="006600"/>
              </a:solidFill>
              <a:latin typeface="Calibri"/>
              <a:ea typeface="Calibri"/>
              <a:cs typeface="Calibri"/>
              <a:sym typeface="Calibri"/>
            </a:endParaRPr>
          </a:p>
        </p:txBody>
      </p:sp>
      <p:pic>
        <p:nvPicPr>
          <p:cNvPr id="796" name="Google Shape;796;p111"/>
          <p:cNvPicPr preferRelativeResize="0"/>
          <p:nvPr/>
        </p:nvPicPr>
        <p:blipFill rotWithShape="1">
          <a:blip r:embed="rId3">
            <a:alphaModFix/>
          </a:blip>
          <a:srcRect b="0" l="0" r="0" t="0"/>
          <a:stretch/>
        </p:blipFill>
        <p:spPr>
          <a:xfrm>
            <a:off x="622102" y="2145870"/>
            <a:ext cx="3689874" cy="864098"/>
          </a:xfrm>
          <a:prstGeom prst="rect">
            <a:avLst/>
          </a:prstGeom>
          <a:noFill/>
          <a:ln>
            <a:noFill/>
          </a:ln>
        </p:spPr>
      </p:pic>
      <p:sp>
        <p:nvSpPr>
          <p:cNvPr id="797" name="Google Shape;797;p111"/>
          <p:cNvSpPr/>
          <p:nvPr/>
        </p:nvSpPr>
        <p:spPr>
          <a:xfrm>
            <a:off x="1104614" y="1776538"/>
            <a:ext cx="27248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Ajustando título do gráfico </a:t>
            </a:r>
            <a:endParaRPr/>
          </a:p>
        </p:txBody>
      </p:sp>
      <p:pic>
        <p:nvPicPr>
          <p:cNvPr id="798" name="Google Shape;798;p111"/>
          <p:cNvPicPr preferRelativeResize="0"/>
          <p:nvPr/>
        </p:nvPicPr>
        <p:blipFill rotWithShape="1">
          <a:blip r:embed="rId4">
            <a:alphaModFix/>
          </a:blip>
          <a:srcRect b="0" l="0" r="0" t="0"/>
          <a:stretch/>
        </p:blipFill>
        <p:spPr>
          <a:xfrm>
            <a:off x="4860032" y="2132853"/>
            <a:ext cx="3456386" cy="2096110"/>
          </a:xfrm>
          <a:prstGeom prst="rect">
            <a:avLst/>
          </a:prstGeom>
          <a:noFill/>
          <a:ln>
            <a:noFill/>
          </a:ln>
        </p:spPr>
      </p:pic>
      <p:sp>
        <p:nvSpPr>
          <p:cNvPr id="799" name="Google Shape;799;p111"/>
          <p:cNvSpPr/>
          <p:nvPr/>
        </p:nvSpPr>
        <p:spPr>
          <a:xfrm>
            <a:off x="5426496" y="1776538"/>
            <a:ext cx="23234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Removendo a legenda </a:t>
            </a:r>
            <a:endParaRPr/>
          </a:p>
        </p:txBody>
      </p:sp>
      <p:sp>
        <p:nvSpPr>
          <p:cNvPr id="800" name="Google Shape;800;p111"/>
          <p:cNvSpPr/>
          <p:nvPr/>
        </p:nvSpPr>
        <p:spPr>
          <a:xfrm>
            <a:off x="622102" y="4309922"/>
            <a:ext cx="7694316"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Os rótulos constituem nos valores das próprias categorias sendo exibidos junto as suas seções no gráfico. Para exibi-los, deve-se clicar uma vez em uma das barras do gráfico para selecioná-las, clicar com o botão direito do mouse para aparecer um menu com opções e selecionar a opção Adicionar Rótulo de Dados.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1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Gráficos</a:t>
            </a:r>
            <a:endParaRPr b="1" sz="3600">
              <a:solidFill>
                <a:srgbClr val="006600"/>
              </a:solidFill>
              <a:latin typeface="Calibri"/>
              <a:ea typeface="Calibri"/>
              <a:cs typeface="Calibri"/>
              <a:sym typeface="Calibri"/>
            </a:endParaRPr>
          </a:p>
        </p:txBody>
      </p:sp>
      <p:sp>
        <p:nvSpPr>
          <p:cNvPr id="806" name="Google Shape;806;p112"/>
          <p:cNvSpPr/>
          <p:nvPr/>
        </p:nvSpPr>
        <p:spPr>
          <a:xfrm>
            <a:off x="1520620" y="1808601"/>
            <a:ext cx="21301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Adicionando rótulos </a:t>
            </a:r>
            <a:endParaRPr/>
          </a:p>
        </p:txBody>
      </p:sp>
      <p:sp>
        <p:nvSpPr>
          <p:cNvPr id="807" name="Google Shape;807;p112"/>
          <p:cNvSpPr/>
          <p:nvPr/>
        </p:nvSpPr>
        <p:spPr>
          <a:xfrm>
            <a:off x="5553186" y="1776538"/>
            <a:ext cx="20785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Gráfico com rótulos </a:t>
            </a:r>
            <a:endParaRPr/>
          </a:p>
        </p:txBody>
      </p:sp>
      <p:pic>
        <p:nvPicPr>
          <p:cNvPr id="808" name="Google Shape;808;p112"/>
          <p:cNvPicPr preferRelativeResize="0"/>
          <p:nvPr/>
        </p:nvPicPr>
        <p:blipFill rotWithShape="1">
          <a:blip r:embed="rId3">
            <a:alphaModFix/>
          </a:blip>
          <a:srcRect b="0" l="0" r="0" t="0"/>
          <a:stretch/>
        </p:blipFill>
        <p:spPr>
          <a:xfrm>
            <a:off x="599440" y="2132853"/>
            <a:ext cx="3972560" cy="1963420"/>
          </a:xfrm>
          <a:prstGeom prst="rect">
            <a:avLst/>
          </a:prstGeom>
          <a:noFill/>
          <a:ln>
            <a:noFill/>
          </a:ln>
        </p:spPr>
      </p:pic>
      <p:pic>
        <p:nvPicPr>
          <p:cNvPr id="809" name="Google Shape;809;p112"/>
          <p:cNvPicPr preferRelativeResize="0"/>
          <p:nvPr/>
        </p:nvPicPr>
        <p:blipFill rotWithShape="1">
          <a:blip r:embed="rId4">
            <a:alphaModFix/>
          </a:blip>
          <a:srcRect b="0" l="0" r="0" t="0"/>
          <a:stretch/>
        </p:blipFill>
        <p:spPr>
          <a:xfrm>
            <a:off x="4868537" y="2145870"/>
            <a:ext cx="3447881" cy="2086460"/>
          </a:xfrm>
          <a:prstGeom prst="rect">
            <a:avLst/>
          </a:prstGeom>
          <a:noFill/>
          <a:ln>
            <a:noFill/>
          </a:ln>
        </p:spPr>
      </p:pic>
      <p:sp>
        <p:nvSpPr>
          <p:cNvPr id="810" name="Google Shape;810;p112"/>
          <p:cNvSpPr/>
          <p:nvPr/>
        </p:nvSpPr>
        <p:spPr>
          <a:xfrm>
            <a:off x="827584" y="4581128"/>
            <a:ext cx="7488834" cy="923330"/>
          </a:xfrm>
          <a:prstGeom prst="rect">
            <a:avLst/>
          </a:prstGeom>
          <a:noFill/>
          <a:ln>
            <a:noFill/>
          </a:ln>
        </p:spPr>
        <p:txBody>
          <a:bodyPr anchorCtr="0" anchor="t" bIns="45700" lIns="91425" spcFirstLastPara="1" rIns="91425" wrap="square" tIns="45700">
            <a:spAutoFit/>
          </a:bodyPr>
          <a:lstStyle/>
          <a:p>
            <a:pPr indent="542925" lvl="0" marL="0" marR="0" rtl="0" algn="just">
              <a:lnSpc>
                <a:spcPct val="150000"/>
              </a:lnSpc>
              <a:spcBef>
                <a:spcPts val="0"/>
              </a:spcBef>
              <a:spcAft>
                <a:spcPts val="0"/>
              </a:spcAft>
              <a:buNone/>
            </a:pPr>
            <a:r>
              <a:rPr lang="pt-BR" sz="1800">
                <a:solidFill>
                  <a:schemeClr val="dk1"/>
                </a:solidFill>
                <a:latin typeface="Calibri"/>
                <a:ea typeface="Calibri"/>
                <a:cs typeface="Calibri"/>
                <a:sym typeface="Calibri"/>
              </a:rPr>
              <a:t>Após a inserção dos rótulos de dados, perceba como os valores ao lado das barras dá uma noção mais exata do valor em cada categoria.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Gráficos</a:t>
            </a:r>
            <a:endParaRPr b="1" sz="3600">
              <a:solidFill>
                <a:srgbClr val="006600"/>
              </a:solidFill>
              <a:latin typeface="Calibri"/>
              <a:ea typeface="Calibri"/>
              <a:cs typeface="Calibri"/>
              <a:sym typeface="Calibri"/>
            </a:endParaRPr>
          </a:p>
        </p:txBody>
      </p:sp>
      <p:pic>
        <p:nvPicPr>
          <p:cNvPr id="816" name="Google Shape;816;p113"/>
          <p:cNvPicPr preferRelativeResize="0"/>
          <p:nvPr/>
        </p:nvPicPr>
        <p:blipFill rotWithShape="1">
          <a:blip r:embed="rId3">
            <a:alphaModFix/>
          </a:blip>
          <a:srcRect b="0" l="0" r="0" t="0"/>
          <a:stretch/>
        </p:blipFill>
        <p:spPr>
          <a:xfrm>
            <a:off x="2555776" y="1726162"/>
            <a:ext cx="3744416" cy="386307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Links</a:t>
            </a:r>
            <a:endParaRPr b="1" sz="3600">
              <a:solidFill>
                <a:srgbClr val="006600"/>
              </a:solidFill>
              <a:latin typeface="Calibri"/>
              <a:ea typeface="Calibri"/>
              <a:cs typeface="Calibri"/>
              <a:sym typeface="Calibri"/>
            </a:endParaRPr>
          </a:p>
        </p:txBody>
      </p:sp>
      <p:sp>
        <p:nvSpPr>
          <p:cNvPr id="822" name="Google Shape;822;p114"/>
          <p:cNvSpPr/>
          <p:nvPr/>
        </p:nvSpPr>
        <p:spPr>
          <a:xfrm>
            <a:off x="395869" y="1628800"/>
            <a:ext cx="8305482" cy="33239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Links para websites ou outros locais dentro de uma pasta de trabalho do Excel podem ser criados usando o botão Hiperlink do grupo Links ou pelo atalho padrão Ctrl + K.</a:t>
            </a:r>
            <a:endParaRPr/>
          </a:p>
          <a:p>
            <a:pPr indent="0" lvl="0" marL="0" marR="0" rtl="0" algn="just">
              <a:spcBef>
                <a:spcPts val="0"/>
              </a:spcBef>
              <a:spcAft>
                <a:spcPts val="0"/>
              </a:spcAft>
              <a:buNone/>
            </a:pPr>
            <a:br>
              <a:rPr lang="pt-BR" sz="2000">
                <a:solidFill>
                  <a:schemeClr val="dk1"/>
                </a:solidFill>
                <a:latin typeface="Calibri"/>
                <a:ea typeface="Calibri"/>
                <a:cs typeface="Calibri"/>
                <a:sym typeface="Calibri"/>
              </a:rPr>
            </a:br>
            <a:r>
              <a:rPr lang="pt-BR" sz="2000">
                <a:solidFill>
                  <a:schemeClr val="dk1"/>
                </a:solidFill>
                <a:latin typeface="Calibri"/>
                <a:ea typeface="Calibri"/>
                <a:cs typeface="Calibri"/>
                <a:sym typeface="Calibri"/>
              </a:rPr>
              <a:t>	Para incluir um link a um website, selecione o botão Hiperlink, entre com um texto desejado no campo “Texto para exibição”  (esse texto será exibido na célula), informe o endereço do site na caixa Endereço e pressione o botão OK. O detalhe aqui é que pode-se utilizar esse recurso para navegar entre planilhas do mesmo documento ou até de documentos diferentes.</a:t>
            </a:r>
            <a:endParaRPr/>
          </a:p>
          <a:p>
            <a:pPr indent="0" lvl="0" marL="0" marR="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Links</a:t>
            </a:r>
            <a:endParaRPr b="1" sz="3600">
              <a:solidFill>
                <a:srgbClr val="006600"/>
              </a:solidFill>
              <a:latin typeface="Calibri"/>
              <a:ea typeface="Calibri"/>
              <a:cs typeface="Calibri"/>
              <a:sym typeface="Calibri"/>
            </a:endParaRPr>
          </a:p>
        </p:txBody>
      </p:sp>
      <p:pic>
        <p:nvPicPr>
          <p:cNvPr id="828" name="Google Shape;828;p115"/>
          <p:cNvPicPr preferRelativeResize="0"/>
          <p:nvPr/>
        </p:nvPicPr>
        <p:blipFill rotWithShape="1">
          <a:blip r:embed="rId3">
            <a:alphaModFix/>
          </a:blip>
          <a:srcRect b="0" l="0" r="0" t="0"/>
          <a:stretch/>
        </p:blipFill>
        <p:spPr>
          <a:xfrm>
            <a:off x="2915816" y="2037295"/>
            <a:ext cx="5400040" cy="2715895"/>
          </a:xfrm>
          <a:prstGeom prst="rect">
            <a:avLst/>
          </a:prstGeom>
          <a:noFill/>
          <a:ln>
            <a:noFill/>
          </a:ln>
        </p:spPr>
      </p:pic>
      <p:pic>
        <p:nvPicPr>
          <p:cNvPr id="829" name="Google Shape;829;p115"/>
          <p:cNvPicPr preferRelativeResize="0"/>
          <p:nvPr/>
        </p:nvPicPr>
        <p:blipFill rotWithShape="1">
          <a:blip r:embed="rId4">
            <a:alphaModFix/>
          </a:blip>
          <a:srcRect b="0" l="0" r="0" t="0"/>
          <a:stretch/>
        </p:blipFill>
        <p:spPr>
          <a:xfrm>
            <a:off x="1115616" y="2037295"/>
            <a:ext cx="864096" cy="1218622"/>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Layout de Página</a:t>
            </a:r>
            <a:endParaRPr/>
          </a:p>
        </p:txBody>
      </p:sp>
      <p:sp>
        <p:nvSpPr>
          <p:cNvPr id="835" name="Google Shape;835;p116"/>
          <p:cNvSpPr/>
          <p:nvPr/>
        </p:nvSpPr>
        <p:spPr>
          <a:xfrm>
            <a:off x="685799" y="2211107"/>
            <a:ext cx="7772401"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pt-BR" sz="1800">
                <a:solidFill>
                  <a:schemeClr val="dk1"/>
                </a:solidFill>
                <a:latin typeface="Calibri"/>
                <a:ea typeface="Calibri"/>
                <a:cs typeface="Calibri"/>
                <a:sym typeface="Calibri"/>
              </a:rPr>
              <a:t>	Esta guia pode ser usada para configurar opções de layout em uma pasta de trabalho do Excel.</a:t>
            </a:r>
            <a:endParaRPr/>
          </a:p>
        </p:txBody>
      </p:sp>
      <p:pic>
        <p:nvPicPr>
          <p:cNvPr id="836" name="Google Shape;836;p116"/>
          <p:cNvPicPr preferRelativeResize="0"/>
          <p:nvPr/>
        </p:nvPicPr>
        <p:blipFill rotWithShape="1">
          <a:blip r:embed="rId3">
            <a:alphaModFix/>
          </a:blip>
          <a:srcRect b="0" l="0" r="0" t="0"/>
          <a:stretch/>
        </p:blipFill>
        <p:spPr>
          <a:xfrm>
            <a:off x="221924" y="3861046"/>
            <a:ext cx="8737546" cy="86409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Layout de Página – Grupo Configurar Página</a:t>
            </a:r>
            <a:endParaRPr b="1" sz="3600">
              <a:solidFill>
                <a:srgbClr val="006600"/>
              </a:solidFill>
              <a:latin typeface="Calibri"/>
              <a:ea typeface="Calibri"/>
              <a:cs typeface="Calibri"/>
              <a:sym typeface="Calibri"/>
            </a:endParaRPr>
          </a:p>
        </p:txBody>
      </p:sp>
      <p:sp>
        <p:nvSpPr>
          <p:cNvPr id="842" name="Google Shape;842;p117"/>
          <p:cNvSpPr/>
          <p:nvPr/>
        </p:nvSpPr>
        <p:spPr>
          <a:xfrm>
            <a:off x="685799" y="1822741"/>
            <a:ext cx="7772401" cy="224676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grupo Configurar Página contem opções que são usadas para ajustar o layout de página das planilhas, tais como margens e o tamanho atual da página.</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configurar as margens da tabela, clique em Margens e então selecione da lista pré-definida as margens que deseja ou clique em Margens Personalizadas para entrar com suas próprias margens.</a:t>
            </a:r>
            <a:endParaRPr/>
          </a:p>
        </p:txBody>
      </p:sp>
      <p:pic>
        <p:nvPicPr>
          <p:cNvPr id="843" name="Google Shape;843;p117"/>
          <p:cNvPicPr preferRelativeResize="0"/>
          <p:nvPr/>
        </p:nvPicPr>
        <p:blipFill rotWithShape="1">
          <a:blip r:embed="rId3">
            <a:alphaModFix/>
          </a:blip>
          <a:srcRect b="0" l="0" r="0" t="0"/>
          <a:stretch/>
        </p:blipFill>
        <p:spPr>
          <a:xfrm>
            <a:off x="2062096" y="4437112"/>
            <a:ext cx="5019806" cy="145011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Fórmulas</a:t>
            </a:r>
            <a:endParaRPr b="1" sz="3600">
              <a:solidFill>
                <a:srgbClr val="006600"/>
              </a:solidFill>
              <a:latin typeface="Calibri"/>
              <a:ea typeface="Calibri"/>
              <a:cs typeface="Calibri"/>
              <a:sym typeface="Calibri"/>
            </a:endParaRPr>
          </a:p>
        </p:txBody>
      </p:sp>
      <p:sp>
        <p:nvSpPr>
          <p:cNvPr id="849" name="Google Shape;849;p118"/>
          <p:cNvSpPr/>
          <p:nvPr/>
        </p:nvSpPr>
        <p:spPr>
          <a:xfrm>
            <a:off x="685799" y="2211107"/>
            <a:ext cx="7772401" cy="133882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pt-BR" sz="1800">
                <a:solidFill>
                  <a:schemeClr val="dk1"/>
                </a:solidFill>
                <a:latin typeface="Calibri"/>
                <a:ea typeface="Calibri"/>
                <a:cs typeface="Calibri"/>
                <a:sym typeface="Calibri"/>
              </a:rPr>
              <a:t>	Esta guia pode ser usada para auxiliar com a adição de funções que permitem cálculos serem feitos numa planilha de Excel. Fórmulas e funções são digitadas na barra de fórmula e são sempre precedidos por um sinal de igual (=).</a:t>
            </a:r>
            <a:endParaRPr/>
          </a:p>
        </p:txBody>
      </p:sp>
      <p:pic>
        <p:nvPicPr>
          <p:cNvPr id="850" name="Google Shape;850;p118"/>
          <p:cNvPicPr preferRelativeResize="0"/>
          <p:nvPr/>
        </p:nvPicPr>
        <p:blipFill rotWithShape="1">
          <a:blip r:embed="rId3">
            <a:alphaModFix/>
          </a:blip>
          <a:srcRect b="0" l="0" r="34748" t="0"/>
          <a:stretch/>
        </p:blipFill>
        <p:spPr>
          <a:xfrm>
            <a:off x="887997" y="4077072"/>
            <a:ext cx="7368006" cy="100914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Fórmulas</a:t>
            </a:r>
            <a:endParaRPr b="1" sz="3600">
              <a:solidFill>
                <a:srgbClr val="006600"/>
              </a:solidFill>
              <a:latin typeface="Calibri"/>
              <a:ea typeface="Calibri"/>
              <a:cs typeface="Calibri"/>
              <a:sym typeface="Calibri"/>
            </a:endParaRPr>
          </a:p>
        </p:txBody>
      </p:sp>
      <p:sp>
        <p:nvSpPr>
          <p:cNvPr id="856" name="Google Shape;856;p119"/>
          <p:cNvSpPr/>
          <p:nvPr/>
        </p:nvSpPr>
        <p:spPr>
          <a:xfrm>
            <a:off x="419259" y="1563173"/>
            <a:ext cx="8305482" cy="1631216"/>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Uma fórmula é uma equação que executa cálculo em valores de uma planilha. Por exemplo, para criar uma fórmula na planilha que calcule a quantidade vezes o preço, selecionamos a célula D2 e na barra de fórmula, digitamos =B2*C2. Isto garantirá que a célula D2 mostrará o total unitário diante da quantidade informada.</a:t>
            </a:r>
            <a:endParaRPr/>
          </a:p>
        </p:txBody>
      </p:sp>
      <p:pic>
        <p:nvPicPr>
          <p:cNvPr id="857" name="Google Shape;857;p119"/>
          <p:cNvPicPr preferRelativeResize="0"/>
          <p:nvPr/>
        </p:nvPicPr>
        <p:blipFill rotWithShape="1">
          <a:blip r:embed="rId3">
            <a:alphaModFix/>
          </a:blip>
          <a:srcRect b="0" l="0" r="0" t="0"/>
          <a:stretch/>
        </p:blipFill>
        <p:spPr>
          <a:xfrm>
            <a:off x="1809851" y="3573016"/>
            <a:ext cx="5567210" cy="21834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pt-BR" sz="3600" u="none" cap="none" strike="noStrike">
                <a:solidFill>
                  <a:srgbClr val="006600"/>
                </a:solidFill>
                <a:latin typeface="Calibri"/>
                <a:ea typeface="Calibri"/>
                <a:cs typeface="Calibri"/>
                <a:sym typeface="Calibri"/>
              </a:rPr>
              <a:t>Ligando o computador</a:t>
            </a:r>
            <a:endParaRPr b="1" i="0" sz="3600" u="none" cap="none" strike="noStrike">
              <a:solidFill>
                <a:srgbClr val="006600"/>
              </a:solidFill>
              <a:latin typeface="Calibri"/>
              <a:ea typeface="Calibri"/>
              <a:cs typeface="Calibri"/>
              <a:sym typeface="Calibri"/>
            </a:endParaRPr>
          </a:p>
        </p:txBody>
      </p:sp>
      <p:pic>
        <p:nvPicPr>
          <p:cNvPr descr="Logon" id="146" name="Google Shape;146;p12"/>
          <p:cNvPicPr preferRelativeResize="0"/>
          <p:nvPr/>
        </p:nvPicPr>
        <p:blipFill rotWithShape="1">
          <a:blip r:embed="rId3">
            <a:alphaModFix/>
          </a:blip>
          <a:srcRect b="0" l="0" r="0" t="0"/>
          <a:stretch/>
        </p:blipFill>
        <p:spPr>
          <a:xfrm>
            <a:off x="1259632" y="1538522"/>
            <a:ext cx="6624736" cy="3812674"/>
          </a:xfrm>
          <a:prstGeom prst="rect">
            <a:avLst/>
          </a:prstGeom>
          <a:noFill/>
          <a:ln>
            <a:noFill/>
          </a:ln>
        </p:spPr>
      </p:pic>
      <p:sp>
        <p:nvSpPr>
          <p:cNvPr id="147" name="Google Shape;147;p12"/>
          <p:cNvSpPr txBox="1"/>
          <p:nvPr/>
        </p:nvSpPr>
        <p:spPr>
          <a:xfrm>
            <a:off x="3893609" y="5436141"/>
            <a:ext cx="13567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Tela de login</a:t>
            </a:r>
            <a:endParaRPr sz="1800">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Fórmulas</a:t>
            </a:r>
            <a:endParaRPr b="1" sz="3600">
              <a:solidFill>
                <a:srgbClr val="006600"/>
              </a:solidFill>
              <a:latin typeface="Calibri"/>
              <a:ea typeface="Calibri"/>
              <a:cs typeface="Calibri"/>
              <a:sym typeface="Calibri"/>
            </a:endParaRPr>
          </a:p>
        </p:txBody>
      </p:sp>
      <p:sp>
        <p:nvSpPr>
          <p:cNvPr id="863" name="Google Shape;863;p120"/>
          <p:cNvSpPr/>
          <p:nvPr/>
        </p:nvSpPr>
        <p:spPr>
          <a:xfrm>
            <a:off x="685799" y="1563173"/>
            <a:ext cx="7772401" cy="2246769"/>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Em vez de digitar a mesma fórmula para todos os totais unitários, você pode simplesmente selecionar a célula que já contem o cálculo, posicionar o cursor do mouse na quina inferior direita da célula (tem um pequeno quadrado lá) até que o cursor mude seu formato para o de uma cruz preta. Clique ali e arraste para as outras células que terão o mesmo cálculo. Pronto. As fórmulas foram criadas e todas respeitando suas fontes de dados através dos endereços.</a:t>
            </a:r>
            <a:endParaRPr sz="2000">
              <a:solidFill>
                <a:schemeClr val="dk1"/>
              </a:solidFill>
              <a:latin typeface="Calibri"/>
              <a:ea typeface="Calibri"/>
              <a:cs typeface="Calibri"/>
              <a:sym typeface="Calibri"/>
            </a:endParaRPr>
          </a:p>
        </p:txBody>
      </p:sp>
      <p:pic>
        <p:nvPicPr>
          <p:cNvPr id="864" name="Google Shape;864;p120"/>
          <p:cNvPicPr preferRelativeResize="0"/>
          <p:nvPr/>
        </p:nvPicPr>
        <p:blipFill rotWithShape="1">
          <a:blip r:embed="rId3">
            <a:alphaModFix/>
          </a:blip>
          <a:srcRect b="0" l="0" r="0" t="0"/>
          <a:stretch/>
        </p:blipFill>
        <p:spPr>
          <a:xfrm>
            <a:off x="2456960" y="4293096"/>
            <a:ext cx="4230080" cy="155774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2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Fórmulas</a:t>
            </a:r>
            <a:endParaRPr b="1" sz="3600">
              <a:solidFill>
                <a:srgbClr val="006600"/>
              </a:solidFill>
              <a:latin typeface="Calibri"/>
              <a:ea typeface="Calibri"/>
              <a:cs typeface="Calibri"/>
              <a:sym typeface="Calibri"/>
            </a:endParaRPr>
          </a:p>
        </p:txBody>
      </p:sp>
      <p:pic>
        <p:nvPicPr>
          <p:cNvPr id="870" name="Google Shape;870;p121"/>
          <p:cNvPicPr preferRelativeResize="0"/>
          <p:nvPr/>
        </p:nvPicPr>
        <p:blipFill rotWithShape="1">
          <a:blip r:embed="rId3">
            <a:alphaModFix/>
          </a:blip>
          <a:srcRect b="0" l="2917" r="8075" t="0"/>
          <a:stretch/>
        </p:blipFill>
        <p:spPr>
          <a:xfrm>
            <a:off x="2235240" y="1721525"/>
            <a:ext cx="4596406" cy="1707476"/>
          </a:xfrm>
          <a:prstGeom prst="rect">
            <a:avLst/>
          </a:prstGeom>
          <a:noFill/>
          <a:ln>
            <a:noFill/>
          </a:ln>
        </p:spPr>
      </p:pic>
      <p:pic>
        <p:nvPicPr>
          <p:cNvPr id="871" name="Google Shape;871;p121"/>
          <p:cNvPicPr preferRelativeResize="0"/>
          <p:nvPr/>
        </p:nvPicPr>
        <p:blipFill rotWithShape="1">
          <a:blip r:embed="rId4">
            <a:alphaModFix/>
          </a:blip>
          <a:srcRect b="0" l="0" r="0" t="0"/>
          <a:stretch/>
        </p:blipFill>
        <p:spPr>
          <a:xfrm>
            <a:off x="2183879" y="3951714"/>
            <a:ext cx="4751834" cy="163752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2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Fórmulas – Funções Básicas</a:t>
            </a:r>
            <a:endParaRPr b="1" sz="3600">
              <a:solidFill>
                <a:srgbClr val="006600"/>
              </a:solidFill>
              <a:latin typeface="Calibri"/>
              <a:ea typeface="Calibri"/>
              <a:cs typeface="Calibri"/>
              <a:sym typeface="Calibri"/>
            </a:endParaRPr>
          </a:p>
        </p:txBody>
      </p:sp>
      <p:graphicFrame>
        <p:nvGraphicFramePr>
          <p:cNvPr id="877" name="Google Shape;877;p122"/>
          <p:cNvGraphicFramePr/>
          <p:nvPr/>
        </p:nvGraphicFramePr>
        <p:xfrm>
          <a:off x="724114" y="3789040"/>
          <a:ext cx="3000000" cy="3000000"/>
        </p:xfrm>
        <a:graphic>
          <a:graphicData uri="http://schemas.openxmlformats.org/drawingml/2006/table">
            <a:tbl>
              <a:tblPr bandRow="1" firstCol="1" firstRow="1">
                <a:noFill/>
                <a:tableStyleId>{FA46ADE9-3358-44E8-8C0C-A53FB3466D93}</a:tableStyleId>
              </a:tblPr>
              <a:tblGrid>
                <a:gridCol w="959500"/>
                <a:gridCol w="2593525"/>
                <a:gridCol w="4039300"/>
              </a:tblGrid>
              <a:tr h="254050">
                <a:tc>
                  <a:txBody>
                    <a:bodyPr/>
                    <a:lstStyle/>
                    <a:p>
                      <a:pPr indent="0" lvl="0" marL="0" marR="0" rtl="0" algn="l">
                        <a:spcBef>
                          <a:spcPts val="0"/>
                        </a:spcBef>
                        <a:spcAft>
                          <a:spcPts val="0"/>
                        </a:spcAft>
                        <a:buNone/>
                      </a:pPr>
                      <a:r>
                        <a:rPr lang="pt-BR" sz="1500" u="none" cap="none" strike="noStrike"/>
                        <a:t>Função</a:t>
                      </a:r>
                      <a:endParaRPr sz="1500" u="none" cap="none" strike="noStrike">
                        <a:solidFill>
                          <a:srgbClr val="000000"/>
                        </a:solidFill>
                        <a:latin typeface="Times New Roman"/>
                        <a:ea typeface="Times New Roman"/>
                        <a:cs typeface="Times New Roman"/>
                        <a:sym typeface="Times New Roman"/>
                      </a:endParaRPr>
                    </a:p>
                  </a:txBody>
                  <a:tcPr marT="0" marB="0" marR="86675" marL="86675"/>
                </a:tc>
                <a:tc>
                  <a:txBody>
                    <a:bodyPr/>
                    <a:lstStyle/>
                    <a:p>
                      <a:pPr indent="0" lvl="0" marL="0" marR="0" rtl="0" algn="l">
                        <a:spcBef>
                          <a:spcPts val="0"/>
                        </a:spcBef>
                        <a:spcAft>
                          <a:spcPts val="0"/>
                        </a:spcAft>
                        <a:buNone/>
                      </a:pPr>
                      <a:r>
                        <a:rPr lang="pt-BR" sz="1500" u="none" cap="none" strike="noStrike"/>
                        <a:t>Exemplo</a:t>
                      </a:r>
                      <a:endParaRPr sz="1500" u="none" cap="none" strike="noStrike">
                        <a:solidFill>
                          <a:srgbClr val="000000"/>
                        </a:solidFill>
                        <a:latin typeface="Times New Roman"/>
                        <a:ea typeface="Times New Roman"/>
                        <a:cs typeface="Times New Roman"/>
                        <a:sym typeface="Times New Roman"/>
                      </a:endParaRPr>
                    </a:p>
                  </a:txBody>
                  <a:tcPr marT="0" marB="0" marR="86675" marL="86675"/>
                </a:tc>
                <a:tc>
                  <a:txBody>
                    <a:bodyPr/>
                    <a:lstStyle/>
                    <a:p>
                      <a:pPr indent="0" lvl="0" marL="0" marR="0" rtl="0" algn="l">
                        <a:spcBef>
                          <a:spcPts val="0"/>
                        </a:spcBef>
                        <a:spcAft>
                          <a:spcPts val="0"/>
                        </a:spcAft>
                        <a:buNone/>
                      </a:pPr>
                      <a:r>
                        <a:rPr lang="pt-BR" sz="1500" u="none" cap="none" strike="noStrike"/>
                        <a:t>Descrição</a:t>
                      </a:r>
                      <a:endParaRPr sz="1500" u="none" cap="none" strike="noStrike">
                        <a:solidFill>
                          <a:srgbClr val="000000"/>
                        </a:solidFill>
                        <a:latin typeface="Times New Roman"/>
                        <a:ea typeface="Times New Roman"/>
                        <a:cs typeface="Times New Roman"/>
                        <a:sym typeface="Times New Roman"/>
                      </a:endParaRPr>
                    </a:p>
                  </a:txBody>
                  <a:tcPr marT="0" marB="0" marR="86675" marL="86675"/>
                </a:tc>
              </a:tr>
              <a:tr h="231175">
                <a:tc>
                  <a:txBody>
                    <a:bodyPr/>
                    <a:lstStyle/>
                    <a:p>
                      <a:pPr indent="0" lvl="0" marL="0" marR="0" rtl="0" algn="l">
                        <a:spcBef>
                          <a:spcPts val="0"/>
                        </a:spcBef>
                        <a:spcAft>
                          <a:spcPts val="0"/>
                        </a:spcAft>
                        <a:buNone/>
                      </a:pPr>
                      <a:r>
                        <a:rPr lang="pt-BR" sz="1500" u="none" cap="none" strike="noStrike"/>
                        <a:t>Soma</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=soma(A1:100)</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Encontra a soma das células de um intervalo.</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r>
              <a:tr h="231175">
                <a:tc>
                  <a:txBody>
                    <a:bodyPr/>
                    <a:lstStyle/>
                    <a:p>
                      <a:pPr indent="0" lvl="0" marL="0" marR="0" rtl="0" algn="l">
                        <a:spcBef>
                          <a:spcPts val="0"/>
                        </a:spcBef>
                        <a:spcAft>
                          <a:spcPts val="0"/>
                        </a:spcAft>
                        <a:buNone/>
                      </a:pPr>
                      <a:r>
                        <a:rPr lang="pt-BR" sz="1500" u="none" cap="none" strike="noStrike"/>
                        <a:t>Média</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=média(B1:B10)</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Encontra a média de um intervalo.</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r>
              <a:tr h="231175">
                <a:tc>
                  <a:txBody>
                    <a:bodyPr/>
                    <a:lstStyle/>
                    <a:p>
                      <a:pPr indent="0" lvl="0" marL="0" marR="0" rtl="0" algn="l">
                        <a:spcBef>
                          <a:spcPts val="0"/>
                        </a:spcBef>
                        <a:spcAft>
                          <a:spcPts val="0"/>
                        </a:spcAft>
                        <a:buNone/>
                      </a:pPr>
                      <a:r>
                        <a:rPr lang="pt-BR" sz="1500" u="none" cap="none" strike="noStrike"/>
                        <a:t>Maior</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=maior(C1:C100)</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Retorna o maior valor de um intervalo.</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r>
              <a:tr h="60575">
                <a:tc>
                  <a:txBody>
                    <a:bodyPr/>
                    <a:lstStyle/>
                    <a:p>
                      <a:pPr indent="0" lvl="0" marL="0" marR="0" rtl="0" algn="l">
                        <a:spcBef>
                          <a:spcPts val="0"/>
                        </a:spcBef>
                        <a:spcAft>
                          <a:spcPts val="0"/>
                        </a:spcAft>
                        <a:buNone/>
                      </a:pPr>
                      <a:r>
                        <a:rPr lang="pt-BR" sz="1500" u="none" cap="none" strike="noStrike"/>
                        <a:t>Menor</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=menor(D1:D100)</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Retorna o menor valor de um intervalo.</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r>
              <a:tr h="231175">
                <a:tc>
                  <a:txBody>
                    <a:bodyPr/>
                    <a:lstStyle/>
                    <a:p>
                      <a:pPr indent="0" lvl="0" marL="0" marR="0" rtl="0" algn="l">
                        <a:spcBef>
                          <a:spcPts val="0"/>
                        </a:spcBef>
                        <a:spcAft>
                          <a:spcPts val="0"/>
                        </a:spcAft>
                        <a:buNone/>
                      </a:pPr>
                      <a:r>
                        <a:rPr lang="pt-BR" sz="1500" u="none" cap="none" strike="noStrike"/>
                        <a:t>Hoje</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=hoje()</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Retorna a data de hoje.</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r>
              <a:tr h="462325">
                <a:tc>
                  <a:txBody>
                    <a:bodyPr/>
                    <a:lstStyle/>
                    <a:p>
                      <a:pPr indent="0" lvl="0" marL="0" marR="0" rtl="0" algn="l">
                        <a:spcBef>
                          <a:spcPts val="0"/>
                        </a:spcBef>
                        <a:spcAft>
                          <a:spcPts val="0"/>
                        </a:spcAft>
                        <a:buNone/>
                      </a:pPr>
                      <a:r>
                        <a:rPr lang="pt-BR" sz="1500" u="none" cap="none" strike="noStrike"/>
                        <a:t>Se</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=se(F2&gt;=7,”Aprov”,”Repro”)</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c>
                  <a:txBody>
                    <a:bodyPr/>
                    <a:lstStyle/>
                    <a:p>
                      <a:pPr indent="0" lvl="0" marL="0" marR="0" rtl="0" algn="l">
                        <a:spcBef>
                          <a:spcPts val="0"/>
                        </a:spcBef>
                        <a:spcAft>
                          <a:spcPts val="0"/>
                        </a:spcAft>
                        <a:buNone/>
                      </a:pPr>
                      <a:r>
                        <a:rPr lang="pt-BR" sz="1500" u="none" cap="none" strike="noStrike"/>
                        <a:t>Se a condição (F2&gt;=7) é atendida, retorna “Aprov”, caso contrário retorna “Repro”.</a:t>
                      </a:r>
                      <a:endParaRPr sz="1500" u="none" cap="none" strike="noStrike">
                        <a:solidFill>
                          <a:srgbClr val="000000"/>
                        </a:solidFill>
                        <a:latin typeface="Times New Roman"/>
                        <a:ea typeface="Times New Roman"/>
                        <a:cs typeface="Times New Roman"/>
                        <a:sym typeface="Times New Roman"/>
                      </a:endParaRPr>
                    </a:p>
                  </a:txBody>
                  <a:tcPr marT="0" marB="0" marR="86675" marL="86675" anchor="ctr"/>
                </a:tc>
              </a:tr>
            </a:tbl>
          </a:graphicData>
        </a:graphic>
      </p:graphicFrame>
      <p:sp>
        <p:nvSpPr>
          <p:cNvPr id="878" name="Google Shape;878;p122"/>
          <p:cNvSpPr/>
          <p:nvPr/>
        </p:nvSpPr>
        <p:spPr>
          <a:xfrm>
            <a:off x="685800" y="1564457"/>
            <a:ext cx="7558608" cy="1938992"/>
          </a:xfrm>
          <a:prstGeom prst="rect">
            <a:avLst/>
          </a:prstGeom>
          <a:noFill/>
          <a:ln>
            <a:noFill/>
          </a:ln>
        </p:spPr>
        <p:txBody>
          <a:bodyPr anchorCtr="0" anchor="t" bIns="45700" lIns="91425" spcFirstLastPara="1" rIns="91425" wrap="square" tIns="45700">
            <a:spAutoFit/>
          </a:bodyPr>
          <a:lstStyle/>
          <a:p>
            <a:pPr indent="542925" lvl="0" marL="0" marR="0" rtl="0" algn="l">
              <a:spcBef>
                <a:spcPts val="0"/>
              </a:spcBef>
              <a:spcAft>
                <a:spcPts val="0"/>
              </a:spcAft>
              <a:buNone/>
            </a:pPr>
            <a:r>
              <a:rPr lang="pt-BR" sz="2000">
                <a:solidFill>
                  <a:schemeClr val="dk1"/>
                </a:solidFill>
                <a:latin typeface="Calibri"/>
                <a:ea typeface="Calibri"/>
                <a:cs typeface="Calibri"/>
                <a:sym typeface="Calibri"/>
              </a:rPr>
              <a:t>Funções podem melhorar fórmulas permitindo cálculos mais complexos serem realizados. Por exemplo, se você quiser somar os valores das células A1 até A9, você poderia digitar a fórmula =A1+A2+A3+A4+A5+A6+A7+A8+A9. Apesar de este método funcionar, ele é muito ineficiente. Ao invés disso, a função SOMA pode ser usada digitando =Soma(A1:A9).</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Fórmulas – Biblioteca de fórmulas </a:t>
            </a:r>
            <a:endParaRPr/>
          </a:p>
        </p:txBody>
      </p:sp>
      <p:pic>
        <p:nvPicPr>
          <p:cNvPr id="884" name="Google Shape;884;p123"/>
          <p:cNvPicPr preferRelativeResize="0"/>
          <p:nvPr/>
        </p:nvPicPr>
        <p:blipFill rotWithShape="1">
          <a:blip r:embed="rId3">
            <a:alphaModFix/>
          </a:blip>
          <a:srcRect b="0" l="0" r="0" t="0"/>
          <a:stretch/>
        </p:blipFill>
        <p:spPr>
          <a:xfrm>
            <a:off x="1588372" y="1547153"/>
            <a:ext cx="5901176" cy="1377792"/>
          </a:xfrm>
          <a:prstGeom prst="rect">
            <a:avLst/>
          </a:prstGeom>
          <a:noFill/>
          <a:ln>
            <a:noFill/>
          </a:ln>
        </p:spPr>
      </p:pic>
      <p:sp>
        <p:nvSpPr>
          <p:cNvPr id="885" name="Google Shape;885;p123"/>
          <p:cNvSpPr/>
          <p:nvPr/>
        </p:nvSpPr>
        <p:spPr>
          <a:xfrm>
            <a:off x="899592" y="3426936"/>
            <a:ext cx="7344816" cy="1323439"/>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Clicando no ícone Inserir Função abrirá uma janela de mesmo nome. Esta janela fornece a lista de funções disponíveis no Excel, com uma breve descrição de cada um. Escolha o que você deseja usar e clique em OK.</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Fórmulas – Biblioteca de fórmulas </a:t>
            </a:r>
            <a:endParaRPr/>
          </a:p>
        </p:txBody>
      </p:sp>
      <p:pic>
        <p:nvPicPr>
          <p:cNvPr id="891" name="Google Shape;891;p124"/>
          <p:cNvPicPr preferRelativeResize="0"/>
          <p:nvPr/>
        </p:nvPicPr>
        <p:blipFill rotWithShape="1">
          <a:blip r:embed="rId3">
            <a:alphaModFix/>
          </a:blip>
          <a:srcRect b="0" l="0" r="0" t="0"/>
          <a:stretch/>
        </p:blipFill>
        <p:spPr>
          <a:xfrm>
            <a:off x="539552" y="1708696"/>
            <a:ext cx="2810398" cy="2440384"/>
          </a:xfrm>
          <a:prstGeom prst="rect">
            <a:avLst/>
          </a:prstGeom>
          <a:noFill/>
          <a:ln>
            <a:noFill/>
          </a:ln>
        </p:spPr>
      </p:pic>
      <p:pic>
        <p:nvPicPr>
          <p:cNvPr id="892" name="Google Shape;892;p124"/>
          <p:cNvPicPr preferRelativeResize="0"/>
          <p:nvPr/>
        </p:nvPicPr>
        <p:blipFill rotWithShape="1">
          <a:blip r:embed="rId4">
            <a:alphaModFix/>
          </a:blip>
          <a:srcRect b="0" l="0" r="0" t="0"/>
          <a:stretch/>
        </p:blipFill>
        <p:spPr>
          <a:xfrm>
            <a:off x="3718650" y="1708696"/>
            <a:ext cx="4739550" cy="2326952"/>
          </a:xfrm>
          <a:prstGeom prst="rect">
            <a:avLst/>
          </a:prstGeom>
          <a:noFill/>
          <a:ln>
            <a:noFill/>
          </a:ln>
        </p:spPr>
      </p:pic>
      <p:pic>
        <p:nvPicPr>
          <p:cNvPr id="893" name="Google Shape;893;p124"/>
          <p:cNvPicPr preferRelativeResize="0"/>
          <p:nvPr/>
        </p:nvPicPr>
        <p:blipFill rotWithShape="1">
          <a:blip r:embed="rId5">
            <a:alphaModFix/>
          </a:blip>
          <a:srcRect b="0" l="0" r="0" t="0"/>
          <a:stretch/>
        </p:blipFill>
        <p:spPr>
          <a:xfrm>
            <a:off x="2232707" y="4581128"/>
            <a:ext cx="4678586" cy="122413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Dados</a:t>
            </a:r>
            <a:endParaRPr b="1" sz="3600">
              <a:solidFill>
                <a:srgbClr val="006600"/>
              </a:solidFill>
              <a:latin typeface="Calibri"/>
              <a:ea typeface="Calibri"/>
              <a:cs typeface="Calibri"/>
              <a:sym typeface="Calibri"/>
            </a:endParaRPr>
          </a:p>
        </p:txBody>
      </p:sp>
      <p:sp>
        <p:nvSpPr>
          <p:cNvPr id="899" name="Google Shape;899;p125"/>
          <p:cNvSpPr/>
          <p:nvPr/>
        </p:nvSpPr>
        <p:spPr>
          <a:xfrm>
            <a:off x="611559" y="2211107"/>
            <a:ext cx="7846641"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Esta guia pode ser usada para trabalhar com dados (trazidos de fontes externas à planilha), com ordenamento e filtragem de dados.</a:t>
            </a:r>
            <a:endParaRPr/>
          </a:p>
        </p:txBody>
      </p:sp>
      <p:pic>
        <p:nvPicPr>
          <p:cNvPr id="900" name="Google Shape;900;p125"/>
          <p:cNvPicPr preferRelativeResize="0"/>
          <p:nvPr/>
        </p:nvPicPr>
        <p:blipFill rotWithShape="1">
          <a:blip r:embed="rId3">
            <a:alphaModFix/>
          </a:blip>
          <a:srcRect b="0" l="0" r="0" t="0"/>
          <a:stretch/>
        </p:blipFill>
        <p:spPr>
          <a:xfrm>
            <a:off x="725543" y="3759324"/>
            <a:ext cx="7692914" cy="72008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2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Dados – Grupo Classificar e Filtrar</a:t>
            </a:r>
            <a:endParaRPr b="1" sz="3600">
              <a:solidFill>
                <a:srgbClr val="006600"/>
              </a:solidFill>
              <a:latin typeface="Calibri"/>
              <a:ea typeface="Calibri"/>
              <a:cs typeface="Calibri"/>
              <a:sym typeface="Calibri"/>
            </a:endParaRPr>
          </a:p>
        </p:txBody>
      </p:sp>
      <p:sp>
        <p:nvSpPr>
          <p:cNvPr id="906" name="Google Shape;906;p126"/>
          <p:cNvSpPr/>
          <p:nvPr/>
        </p:nvSpPr>
        <p:spPr>
          <a:xfrm>
            <a:off x="685799" y="1772816"/>
            <a:ext cx="7772401"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ordenar dados dentro de uma planilha, destaque os dados que você quer ordenar e então clique no botão Classificar do grupo Classificar e Filtrar. A janela Classificar aparecerá, dando-lhe a capacidade de adicionar a coluna que você deseja classificar e como os dados devem ser ordenados. </a:t>
            </a:r>
            <a:endParaRPr/>
          </a:p>
        </p:txBody>
      </p:sp>
      <p:pic>
        <p:nvPicPr>
          <p:cNvPr id="907" name="Google Shape;907;p126"/>
          <p:cNvPicPr preferRelativeResize="0"/>
          <p:nvPr/>
        </p:nvPicPr>
        <p:blipFill rotWithShape="1">
          <a:blip r:embed="rId3">
            <a:alphaModFix/>
          </a:blip>
          <a:srcRect b="0" l="0" r="0" t="0"/>
          <a:stretch/>
        </p:blipFill>
        <p:spPr>
          <a:xfrm>
            <a:off x="1187624" y="4240248"/>
            <a:ext cx="2013992" cy="1025805"/>
          </a:xfrm>
          <a:prstGeom prst="rect">
            <a:avLst/>
          </a:prstGeom>
          <a:noFill/>
          <a:ln>
            <a:noFill/>
          </a:ln>
        </p:spPr>
      </p:pic>
      <p:pic>
        <p:nvPicPr>
          <p:cNvPr id="908" name="Google Shape;908;p126"/>
          <p:cNvPicPr preferRelativeResize="0"/>
          <p:nvPr/>
        </p:nvPicPr>
        <p:blipFill rotWithShape="1">
          <a:blip r:embed="rId4">
            <a:alphaModFix/>
          </a:blip>
          <a:srcRect b="0" l="0" r="0" t="0"/>
          <a:stretch/>
        </p:blipFill>
        <p:spPr>
          <a:xfrm>
            <a:off x="3901895" y="3717032"/>
            <a:ext cx="4822846" cy="207223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Dados – Grupo Classificar e Filtrar</a:t>
            </a:r>
            <a:endParaRPr b="1" sz="3600">
              <a:solidFill>
                <a:srgbClr val="006600"/>
              </a:solidFill>
              <a:latin typeface="Calibri"/>
              <a:ea typeface="Calibri"/>
              <a:cs typeface="Calibri"/>
              <a:sym typeface="Calibri"/>
            </a:endParaRPr>
          </a:p>
        </p:txBody>
      </p:sp>
      <p:sp>
        <p:nvSpPr>
          <p:cNvPr id="914" name="Google Shape;914;p127"/>
          <p:cNvSpPr/>
          <p:nvPr/>
        </p:nvSpPr>
        <p:spPr>
          <a:xfrm>
            <a:off x="685799" y="2204864"/>
            <a:ext cx="7630617"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aplicar um filtro dentro dos dados da planilha, selecione a célula que contem o nome da categoria a ser filtrada e em seguida clique no botão Filtro do grupo Classificar e Filtrar. Isso fará com que ao lado dos nomes das suas categorias de dados apareçam pequenas caixas com setas para baixo. Clique na primeira caixa e nas opções que surgirão, desmarque algumas delas e perceba o que aconteceu.</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2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Dados – Grupo Classificar e Filtrar</a:t>
            </a:r>
            <a:endParaRPr b="1" sz="3600">
              <a:solidFill>
                <a:srgbClr val="006600"/>
              </a:solidFill>
              <a:latin typeface="Calibri"/>
              <a:ea typeface="Calibri"/>
              <a:cs typeface="Calibri"/>
              <a:sym typeface="Calibri"/>
            </a:endParaRPr>
          </a:p>
        </p:txBody>
      </p:sp>
      <p:pic>
        <p:nvPicPr>
          <p:cNvPr id="920" name="Google Shape;920;p128"/>
          <p:cNvPicPr preferRelativeResize="0"/>
          <p:nvPr/>
        </p:nvPicPr>
        <p:blipFill rotWithShape="1">
          <a:blip r:embed="rId3">
            <a:alphaModFix/>
          </a:blip>
          <a:srcRect b="0" l="0" r="0" t="0"/>
          <a:stretch/>
        </p:blipFill>
        <p:spPr>
          <a:xfrm>
            <a:off x="1992907" y="1844824"/>
            <a:ext cx="5184578" cy="398091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2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Revisão</a:t>
            </a:r>
            <a:endParaRPr b="1" sz="3600">
              <a:solidFill>
                <a:srgbClr val="006600"/>
              </a:solidFill>
              <a:latin typeface="Calibri"/>
              <a:ea typeface="Calibri"/>
              <a:cs typeface="Calibri"/>
              <a:sym typeface="Calibri"/>
            </a:endParaRPr>
          </a:p>
        </p:txBody>
      </p:sp>
      <p:sp>
        <p:nvSpPr>
          <p:cNvPr id="926" name="Google Shape;926;p129"/>
          <p:cNvSpPr/>
          <p:nvPr/>
        </p:nvSpPr>
        <p:spPr>
          <a:xfrm>
            <a:off x="419259" y="2211107"/>
            <a:ext cx="830548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Calibri"/>
                <a:ea typeface="Calibri"/>
                <a:cs typeface="Calibri"/>
                <a:sym typeface="Calibri"/>
              </a:rPr>
              <a:t>	Esta guia pode ser usada para revisar sua pasta de trabalho, incluindo revisão de texto, adição de comentários e rastreamento de mudanças.</a:t>
            </a:r>
            <a:endParaRPr/>
          </a:p>
        </p:txBody>
      </p:sp>
      <p:pic>
        <p:nvPicPr>
          <p:cNvPr id="927" name="Google Shape;927;p129"/>
          <p:cNvPicPr preferRelativeResize="0"/>
          <p:nvPr/>
        </p:nvPicPr>
        <p:blipFill rotWithShape="1">
          <a:blip r:embed="rId3">
            <a:alphaModFix/>
          </a:blip>
          <a:srcRect b="0" l="0" r="0" t="0"/>
          <a:stretch/>
        </p:blipFill>
        <p:spPr>
          <a:xfrm>
            <a:off x="604796" y="3809494"/>
            <a:ext cx="7944280" cy="7716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pt-BR" sz="3600" u="none" cap="none" strike="noStrike">
                <a:solidFill>
                  <a:srgbClr val="006600"/>
                </a:solidFill>
                <a:latin typeface="Calibri"/>
                <a:ea typeface="Calibri"/>
                <a:cs typeface="Calibri"/>
                <a:sym typeface="Calibri"/>
              </a:rPr>
              <a:t>Ligando o computador</a:t>
            </a:r>
            <a:endParaRPr b="1" i="0" sz="3600" u="none" cap="none" strike="noStrike">
              <a:solidFill>
                <a:srgbClr val="006600"/>
              </a:solidFill>
              <a:latin typeface="Calibri"/>
              <a:ea typeface="Calibri"/>
              <a:cs typeface="Calibri"/>
              <a:sym typeface="Calibri"/>
            </a:endParaRPr>
          </a:p>
        </p:txBody>
      </p:sp>
      <p:sp>
        <p:nvSpPr>
          <p:cNvPr id="153" name="Google Shape;153;p13"/>
          <p:cNvSpPr txBox="1"/>
          <p:nvPr/>
        </p:nvSpPr>
        <p:spPr>
          <a:xfrm>
            <a:off x="3893609" y="5436141"/>
            <a:ext cx="11499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Tela inicial</a:t>
            </a:r>
            <a:endParaRPr sz="1800">
              <a:solidFill>
                <a:schemeClr val="dk1"/>
              </a:solidFill>
              <a:latin typeface="Calibri"/>
              <a:ea typeface="Calibri"/>
              <a:cs typeface="Calibri"/>
              <a:sym typeface="Calibri"/>
            </a:endParaRPr>
          </a:p>
        </p:txBody>
      </p:sp>
      <p:pic>
        <p:nvPicPr>
          <p:cNvPr descr="c" id="154" name="Google Shape;154;p13"/>
          <p:cNvPicPr preferRelativeResize="0"/>
          <p:nvPr/>
        </p:nvPicPr>
        <p:blipFill rotWithShape="1">
          <a:blip r:embed="rId3">
            <a:alphaModFix/>
          </a:blip>
          <a:srcRect b="0" l="0" r="0" t="0"/>
          <a:stretch/>
        </p:blipFill>
        <p:spPr>
          <a:xfrm>
            <a:off x="1288232" y="1568381"/>
            <a:ext cx="6567536" cy="377975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3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Revisão - Comentários</a:t>
            </a:r>
            <a:endParaRPr b="1" sz="3600">
              <a:solidFill>
                <a:srgbClr val="006600"/>
              </a:solidFill>
              <a:latin typeface="Calibri"/>
              <a:ea typeface="Calibri"/>
              <a:cs typeface="Calibri"/>
              <a:sym typeface="Calibri"/>
            </a:endParaRPr>
          </a:p>
        </p:txBody>
      </p:sp>
      <p:sp>
        <p:nvSpPr>
          <p:cNvPr id="933" name="Google Shape;933;p130"/>
          <p:cNvSpPr/>
          <p:nvPr/>
        </p:nvSpPr>
        <p:spPr>
          <a:xfrm>
            <a:off x="419259" y="2211107"/>
            <a:ext cx="8305482" cy="255454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inserir um comentário em uma pasta de trabalho, você deve selecionar uma célula para comentar e então clicar no botão Novo Comentário do grupo Comentários. Uma caixa de comentário aparecerá do lado direito da célula onde se pode entrar com a digitação do comentário. Cada célula pode ter um comentário e é indicada a sua presença por um pequeno triângulo vermelho que fica no canto superior direito da célula. Para mostrar ou esconder o comentário, basta clicar com o botão direito na célula e então selecionar a opção Mostrar/Ocultar Comentários.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3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Revisão - Comentários</a:t>
            </a:r>
            <a:endParaRPr b="1" sz="3600">
              <a:solidFill>
                <a:srgbClr val="006600"/>
              </a:solidFill>
              <a:latin typeface="Calibri"/>
              <a:ea typeface="Calibri"/>
              <a:cs typeface="Calibri"/>
              <a:sym typeface="Calibri"/>
            </a:endParaRPr>
          </a:p>
        </p:txBody>
      </p:sp>
      <p:sp>
        <p:nvSpPr>
          <p:cNvPr id="939" name="Google Shape;939;p131"/>
          <p:cNvSpPr/>
          <p:nvPr/>
        </p:nvSpPr>
        <p:spPr>
          <a:xfrm>
            <a:off x="496195" y="4438853"/>
            <a:ext cx="8305482" cy="707886"/>
          </a:xfrm>
          <a:prstGeom prst="rect">
            <a:avLst/>
          </a:prstGeom>
          <a:noFill/>
          <a:ln>
            <a:noFill/>
          </a:ln>
        </p:spPr>
        <p:txBody>
          <a:bodyPr anchorCtr="0" anchor="t" bIns="45700" lIns="91425" spcFirstLastPara="1" rIns="91425" wrap="square" tIns="45700">
            <a:spAutoFit/>
          </a:bodyPr>
          <a:lstStyle/>
          <a:p>
            <a:pPr indent="542925" lvl="0" marL="0" marR="0" rtl="0" algn="l">
              <a:spcBef>
                <a:spcPts val="0"/>
              </a:spcBef>
              <a:spcAft>
                <a:spcPts val="0"/>
              </a:spcAft>
              <a:buNone/>
            </a:pPr>
            <a:r>
              <a:rPr lang="pt-BR" sz="2000">
                <a:solidFill>
                  <a:schemeClr val="dk1"/>
                </a:solidFill>
                <a:latin typeface="Calibri"/>
                <a:ea typeface="Calibri"/>
                <a:cs typeface="Calibri"/>
                <a:sym typeface="Calibri"/>
              </a:rPr>
              <a:t>Para remover o comentário, basta clicar na célula do comentário, clicar no botão Excluir do grupo Comentários.</a:t>
            </a:r>
            <a:endParaRPr/>
          </a:p>
        </p:txBody>
      </p:sp>
      <p:pic>
        <p:nvPicPr>
          <p:cNvPr id="940" name="Google Shape;940;p131"/>
          <p:cNvPicPr preferRelativeResize="0"/>
          <p:nvPr/>
        </p:nvPicPr>
        <p:blipFill rotWithShape="1">
          <a:blip r:embed="rId3">
            <a:alphaModFix/>
          </a:blip>
          <a:srcRect b="0" l="0" r="0" t="0"/>
          <a:stretch/>
        </p:blipFill>
        <p:spPr>
          <a:xfrm>
            <a:off x="648436" y="1976036"/>
            <a:ext cx="7847128" cy="201622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Exibição</a:t>
            </a:r>
            <a:endParaRPr b="1" sz="3600">
              <a:solidFill>
                <a:srgbClr val="006600"/>
              </a:solidFill>
              <a:latin typeface="Calibri"/>
              <a:ea typeface="Calibri"/>
              <a:cs typeface="Calibri"/>
              <a:sym typeface="Calibri"/>
            </a:endParaRPr>
          </a:p>
        </p:txBody>
      </p:sp>
      <p:sp>
        <p:nvSpPr>
          <p:cNvPr id="946" name="Google Shape;946;p132"/>
          <p:cNvSpPr/>
          <p:nvPr/>
        </p:nvSpPr>
        <p:spPr>
          <a:xfrm>
            <a:off x="419259" y="2211107"/>
            <a:ext cx="8305482" cy="707886"/>
          </a:xfrm>
          <a:prstGeom prst="rect">
            <a:avLst/>
          </a:prstGeom>
          <a:noFill/>
          <a:ln>
            <a:noFill/>
          </a:ln>
        </p:spPr>
        <p:txBody>
          <a:bodyPr anchorCtr="0" anchor="t" bIns="45700" lIns="91425" spcFirstLastPara="1" rIns="91425" wrap="square" tIns="45700">
            <a:spAutoFit/>
          </a:bodyPr>
          <a:lstStyle/>
          <a:p>
            <a:pPr indent="622300" lvl="0" marL="0" marR="0" rtl="0" algn="just">
              <a:spcBef>
                <a:spcPts val="0"/>
              </a:spcBef>
              <a:spcAft>
                <a:spcPts val="0"/>
              </a:spcAft>
              <a:buNone/>
            </a:pPr>
            <a:r>
              <a:rPr lang="pt-BR" sz="2000">
                <a:solidFill>
                  <a:schemeClr val="dk1"/>
                </a:solidFill>
                <a:latin typeface="Calibri"/>
                <a:ea typeface="Calibri"/>
                <a:cs typeface="Calibri"/>
                <a:sym typeface="Calibri"/>
              </a:rPr>
              <a:t>Esta guia é usada para ajustar como a planilha será vista enquanto se está trabalhando nela.</a:t>
            </a:r>
            <a:endParaRPr/>
          </a:p>
        </p:txBody>
      </p:sp>
      <p:pic>
        <p:nvPicPr>
          <p:cNvPr id="947" name="Google Shape;947;p132"/>
          <p:cNvPicPr preferRelativeResize="0"/>
          <p:nvPr/>
        </p:nvPicPr>
        <p:blipFill rotWithShape="1">
          <a:blip r:embed="rId3">
            <a:alphaModFix/>
          </a:blip>
          <a:srcRect b="0" l="0" r="0" t="0"/>
          <a:stretch/>
        </p:blipFill>
        <p:spPr>
          <a:xfrm>
            <a:off x="419259" y="3717032"/>
            <a:ext cx="8350310" cy="86409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3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200">
                <a:solidFill>
                  <a:srgbClr val="006600"/>
                </a:solidFill>
                <a:latin typeface="Calibri"/>
                <a:ea typeface="Calibri"/>
                <a:cs typeface="Calibri"/>
                <a:sym typeface="Calibri"/>
              </a:rPr>
              <a:t>Guia Exibição - Modos de Exibição</a:t>
            </a:r>
            <a:endParaRPr b="1" sz="3200">
              <a:solidFill>
                <a:srgbClr val="006600"/>
              </a:solidFill>
              <a:latin typeface="Calibri"/>
              <a:ea typeface="Calibri"/>
              <a:cs typeface="Calibri"/>
              <a:sym typeface="Calibri"/>
            </a:endParaRPr>
          </a:p>
        </p:txBody>
      </p:sp>
      <p:sp>
        <p:nvSpPr>
          <p:cNvPr id="953" name="Google Shape;953;p133"/>
          <p:cNvSpPr/>
          <p:nvPr/>
        </p:nvSpPr>
        <p:spPr>
          <a:xfrm>
            <a:off x="899591" y="1514649"/>
            <a:ext cx="7558610"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 visão padrão no Excel é a Normal, permitindo que a pasta de trabalho exiba tantas linhas e colunas quanto irá caber na tela. A opção Visualização de Quebra de Página, como já fora comentada, é muito útil para saber dos limites de cada página na hora da impressão.</a:t>
            </a:r>
            <a:endParaRPr/>
          </a:p>
        </p:txBody>
      </p:sp>
      <p:pic>
        <p:nvPicPr>
          <p:cNvPr id="954" name="Google Shape;954;p133"/>
          <p:cNvPicPr preferRelativeResize="0"/>
          <p:nvPr/>
        </p:nvPicPr>
        <p:blipFill rotWithShape="1">
          <a:blip r:embed="rId3">
            <a:alphaModFix/>
          </a:blip>
          <a:srcRect b="0" l="0" r="70226" t="0"/>
          <a:stretch/>
        </p:blipFill>
        <p:spPr>
          <a:xfrm>
            <a:off x="2506836" y="3350108"/>
            <a:ext cx="4183347" cy="145392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3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Exibição – Grupo Mostrar</a:t>
            </a:r>
            <a:endParaRPr b="1" sz="3600">
              <a:solidFill>
                <a:srgbClr val="006600"/>
              </a:solidFill>
              <a:latin typeface="Calibri"/>
              <a:ea typeface="Calibri"/>
              <a:cs typeface="Calibri"/>
              <a:sym typeface="Calibri"/>
            </a:endParaRPr>
          </a:p>
        </p:txBody>
      </p:sp>
      <p:sp>
        <p:nvSpPr>
          <p:cNvPr id="960" name="Google Shape;960;p134"/>
          <p:cNvSpPr/>
          <p:nvPr/>
        </p:nvSpPr>
        <p:spPr>
          <a:xfrm>
            <a:off x="685799" y="1916832"/>
            <a:ext cx="7772401"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grupo Mostrar permite que componentes do Excel 2010 sejam exibidos ou não, incluindo as linhas de grade, a barra de fórmulas e os títulos das linhas e colunas. A opção Visualização de Quebra de Página, como já fora comentada, é muito útil para saber dos limites de cada página na hora da impressão.</a:t>
            </a:r>
            <a:endParaRPr/>
          </a:p>
        </p:txBody>
      </p:sp>
      <p:pic>
        <p:nvPicPr>
          <p:cNvPr id="961" name="Google Shape;961;p134"/>
          <p:cNvPicPr preferRelativeResize="0"/>
          <p:nvPr/>
        </p:nvPicPr>
        <p:blipFill rotWithShape="1">
          <a:blip r:embed="rId3">
            <a:alphaModFix/>
          </a:blip>
          <a:srcRect b="0" l="28807" r="48144" t="0"/>
          <a:stretch/>
        </p:blipFill>
        <p:spPr>
          <a:xfrm>
            <a:off x="2839740" y="4221088"/>
            <a:ext cx="3238500" cy="145392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Exibição – Grupo Zoom</a:t>
            </a:r>
            <a:endParaRPr b="1" sz="3600">
              <a:solidFill>
                <a:srgbClr val="006600"/>
              </a:solidFill>
              <a:latin typeface="Calibri"/>
              <a:ea typeface="Calibri"/>
              <a:cs typeface="Calibri"/>
              <a:sym typeface="Calibri"/>
            </a:endParaRPr>
          </a:p>
        </p:txBody>
      </p:sp>
      <p:sp>
        <p:nvSpPr>
          <p:cNvPr id="967" name="Google Shape;967;p135"/>
          <p:cNvSpPr/>
          <p:nvPr/>
        </p:nvSpPr>
        <p:spPr>
          <a:xfrm>
            <a:off x="685799" y="1916832"/>
            <a:ext cx="8038941" cy="1015663"/>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Com o grupo Zoom, o nível de zoom na planilha pode ser ajustado clicando no botão Zoom. Outra forma de alterar esse valor é através dos controles no canto inferior direito como já mencionado antes.</a:t>
            </a:r>
            <a:endParaRPr/>
          </a:p>
        </p:txBody>
      </p:sp>
      <p:pic>
        <p:nvPicPr>
          <p:cNvPr id="968" name="Google Shape;968;p135"/>
          <p:cNvPicPr preferRelativeResize="0"/>
          <p:nvPr/>
        </p:nvPicPr>
        <p:blipFill rotWithShape="1">
          <a:blip r:embed="rId3">
            <a:alphaModFix/>
          </a:blip>
          <a:srcRect b="0" l="51350" r="34369" t="0"/>
          <a:stretch/>
        </p:blipFill>
        <p:spPr>
          <a:xfrm>
            <a:off x="3565330" y="3429000"/>
            <a:ext cx="2006600" cy="1453928"/>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36"/>
          <p:cNvSpPr txBox="1"/>
          <p:nvPr/>
        </p:nvSpPr>
        <p:spPr>
          <a:xfrm>
            <a:off x="685800" y="3486076"/>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400">
                <a:solidFill>
                  <a:srgbClr val="006600"/>
                </a:solidFill>
                <a:latin typeface="Calibri"/>
                <a:ea typeface="Calibri"/>
                <a:cs typeface="Calibri"/>
                <a:sym typeface="Calibri"/>
              </a:rPr>
              <a:t>Microsoft PowerPoint 2010</a:t>
            </a:r>
            <a:endParaRPr b="1" i="0" sz="4400" u="none" cap="none" strike="noStrike">
              <a:solidFill>
                <a:srgbClr val="006600"/>
              </a:solidFill>
              <a:latin typeface="Calibri"/>
              <a:ea typeface="Calibri"/>
              <a:cs typeface="Calibri"/>
              <a:sym typeface="Calibri"/>
            </a:endParaRPr>
          </a:p>
        </p:txBody>
      </p:sp>
      <p:pic>
        <p:nvPicPr>
          <p:cNvPr descr="http://2.bp.blogspot.com/-6dAuVWa_Kbw/UJkycuYV2tI/AAAAAAAAABQ/YxGrycV0uw4/s1600/powerpoint-2010.png" id="974" name="Google Shape;974;p136"/>
          <p:cNvPicPr preferRelativeResize="0"/>
          <p:nvPr/>
        </p:nvPicPr>
        <p:blipFill rotWithShape="1">
          <a:blip r:embed="rId3">
            <a:alphaModFix/>
          </a:blip>
          <a:srcRect b="0" l="0" r="0" t="0"/>
          <a:stretch/>
        </p:blipFill>
        <p:spPr>
          <a:xfrm>
            <a:off x="3828733" y="1981701"/>
            <a:ext cx="1486535" cy="19513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3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Microsoft PowerPoint 2010</a:t>
            </a:r>
            <a:endParaRPr/>
          </a:p>
        </p:txBody>
      </p:sp>
      <p:sp>
        <p:nvSpPr>
          <p:cNvPr id="980" name="Google Shape;980;p137"/>
          <p:cNvSpPr/>
          <p:nvPr/>
        </p:nvSpPr>
        <p:spPr>
          <a:xfrm>
            <a:off x="685799" y="1628800"/>
            <a:ext cx="7772401"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1800">
                <a:solidFill>
                  <a:schemeClr val="dk1"/>
                </a:solidFill>
                <a:latin typeface="Calibri"/>
                <a:ea typeface="Calibri"/>
                <a:cs typeface="Calibri"/>
                <a:sym typeface="Calibri"/>
              </a:rPr>
              <a:t>	Microsoft PowerPoint é um programa utilizado para criação/edição e exibição de apresentações gráficas, cujo objetivo é informar sobre um determinado tema, podendo usar: imagens, sons, textos e vídeos que podem ser animados de diferentes maneiras. O formato nativo do PowerPoint é o *.pptx, para arquivos de apresentações, e o *.ppsx, para apresentações diretas.</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pt-BR" sz="1800">
                <a:solidFill>
                  <a:schemeClr val="dk1"/>
                </a:solidFill>
                <a:latin typeface="Calibri"/>
                <a:ea typeface="Calibri"/>
                <a:cs typeface="Calibri"/>
                <a:sym typeface="Calibri"/>
              </a:rPr>
              <a:t>	Após a instalação do software, para abrir o PowerPoint 2010 no Windows 8 pode-se procurar seu bloco na área inicial do sistema ou procurar pelo termo “powerpoint” na caixa de pesquisa desta mesma área.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3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Aparência</a:t>
            </a:r>
            <a:endParaRPr b="1" sz="3600">
              <a:solidFill>
                <a:srgbClr val="006600"/>
              </a:solidFill>
              <a:latin typeface="Calibri"/>
              <a:ea typeface="Calibri"/>
              <a:cs typeface="Calibri"/>
              <a:sym typeface="Calibri"/>
            </a:endParaRPr>
          </a:p>
        </p:txBody>
      </p:sp>
      <p:pic>
        <p:nvPicPr>
          <p:cNvPr id="986" name="Google Shape;986;p138"/>
          <p:cNvPicPr preferRelativeResize="0"/>
          <p:nvPr/>
        </p:nvPicPr>
        <p:blipFill rotWithShape="1">
          <a:blip r:embed="rId3">
            <a:alphaModFix/>
          </a:blip>
          <a:srcRect b="0" l="0" r="0" t="0"/>
          <a:stretch/>
        </p:blipFill>
        <p:spPr>
          <a:xfrm>
            <a:off x="2267744" y="1544241"/>
            <a:ext cx="4608512" cy="2743214"/>
          </a:xfrm>
          <a:prstGeom prst="rect">
            <a:avLst/>
          </a:prstGeom>
          <a:noFill/>
          <a:ln>
            <a:noFill/>
          </a:ln>
        </p:spPr>
      </p:pic>
      <p:sp>
        <p:nvSpPr>
          <p:cNvPr id="987" name="Google Shape;987;p138"/>
          <p:cNvSpPr/>
          <p:nvPr/>
        </p:nvSpPr>
        <p:spPr>
          <a:xfrm>
            <a:off x="428015" y="4509396"/>
            <a:ext cx="8305482"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 visão padrão no PowerPoint 2010 é a Normal, mostrando a apresentação em uma visão que permite você ver um uma visão geral dos slides no lado esquerdo, a área de trabalho do slide (porção central da tela) e uma área destinada a notas, abaixo.</a:t>
            </a:r>
            <a:endParaRPr sz="2000">
              <a:solidFill>
                <a:schemeClr val="dk1"/>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3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Nova Apresentação</a:t>
            </a:r>
            <a:endParaRPr b="1" sz="3600">
              <a:solidFill>
                <a:srgbClr val="006600"/>
              </a:solidFill>
              <a:latin typeface="Calibri"/>
              <a:ea typeface="Calibri"/>
              <a:cs typeface="Calibri"/>
              <a:sym typeface="Calibri"/>
            </a:endParaRPr>
          </a:p>
        </p:txBody>
      </p:sp>
      <p:pic>
        <p:nvPicPr>
          <p:cNvPr id="993" name="Google Shape;993;p139"/>
          <p:cNvPicPr preferRelativeResize="0"/>
          <p:nvPr/>
        </p:nvPicPr>
        <p:blipFill rotWithShape="1">
          <a:blip r:embed="rId3">
            <a:alphaModFix/>
          </a:blip>
          <a:srcRect b="0" l="0" r="0" t="0"/>
          <a:stretch/>
        </p:blipFill>
        <p:spPr>
          <a:xfrm>
            <a:off x="796930" y="2060848"/>
            <a:ext cx="7550140" cy="27363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pt-BR" sz="3600" u="none" cap="none" strike="noStrike">
                <a:solidFill>
                  <a:srgbClr val="006600"/>
                </a:solidFill>
                <a:latin typeface="Calibri"/>
                <a:ea typeface="Calibri"/>
                <a:cs typeface="Calibri"/>
                <a:sym typeface="Calibri"/>
              </a:rPr>
              <a:t>Desligando o computador</a:t>
            </a:r>
            <a:endParaRPr b="1" i="0" sz="3600" u="none" cap="none" strike="noStrike">
              <a:solidFill>
                <a:srgbClr val="006600"/>
              </a:solidFill>
              <a:latin typeface="Calibri"/>
              <a:ea typeface="Calibri"/>
              <a:cs typeface="Calibri"/>
              <a:sym typeface="Calibri"/>
            </a:endParaRPr>
          </a:p>
        </p:txBody>
      </p:sp>
      <p:sp>
        <p:nvSpPr>
          <p:cNvPr id="160" name="Google Shape;160;p14"/>
          <p:cNvSpPr/>
          <p:nvPr/>
        </p:nvSpPr>
        <p:spPr>
          <a:xfrm>
            <a:off x="612676" y="1772816"/>
            <a:ext cx="7918648" cy="38318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1800">
                <a:solidFill>
                  <a:schemeClr val="dk1"/>
                </a:solidFill>
                <a:latin typeface="Calibri"/>
                <a:ea typeface="Calibri"/>
                <a:cs typeface="Calibri"/>
                <a:sym typeface="Calibri"/>
              </a:rPr>
              <a:t>	O procedimento de desligar o computador é muito importante para preservar o equipamento e as informações armazenadas nele, portanto, deve-se acostumar a seguir o procedimento:</a:t>
            </a:r>
            <a:endParaRPr/>
          </a:p>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lang="pt-BR" sz="1800">
                <a:solidFill>
                  <a:schemeClr val="dk1"/>
                </a:solidFill>
                <a:latin typeface="Calibri"/>
                <a:ea typeface="Calibri"/>
                <a:cs typeface="Calibri"/>
                <a:sym typeface="Calibri"/>
              </a:rPr>
              <a:t>Na tela inicial, clicar no botão “Opções de Ligar / Desligar” no canto superior direito da tela.</a:t>
            </a:r>
            <a:endParaRPr/>
          </a:p>
          <a:p>
            <a:pPr indent="-285750" lvl="0" marL="285750" marR="0" rtl="0" algn="just">
              <a:lnSpc>
                <a:spcPct val="150000"/>
              </a:lnSpc>
              <a:spcBef>
                <a:spcPts val="0"/>
              </a:spcBef>
              <a:spcAft>
                <a:spcPts val="0"/>
              </a:spcAft>
              <a:buClr>
                <a:schemeClr val="dk1"/>
              </a:buClr>
              <a:buSzPts val="1800"/>
              <a:buFont typeface="Arial"/>
              <a:buChar char="•"/>
            </a:pPr>
            <a:r>
              <a:rPr lang="pt-BR" sz="1800">
                <a:solidFill>
                  <a:schemeClr val="dk1"/>
                </a:solidFill>
                <a:latin typeface="Calibri"/>
                <a:ea typeface="Calibri"/>
                <a:cs typeface="Calibri"/>
                <a:sym typeface="Calibri"/>
              </a:rPr>
              <a:t>Clicar na opção “Desligar” e confirmar avisos caso apareçam (atenção para documentos não salvos).</a:t>
            </a:r>
            <a:endParaRPr/>
          </a:p>
          <a:p>
            <a:pPr indent="-285750" lvl="0" marL="285750" marR="0" rtl="0" algn="just">
              <a:lnSpc>
                <a:spcPct val="150000"/>
              </a:lnSpc>
              <a:spcBef>
                <a:spcPts val="0"/>
              </a:spcBef>
              <a:spcAft>
                <a:spcPts val="0"/>
              </a:spcAft>
              <a:buClr>
                <a:schemeClr val="dk1"/>
              </a:buClr>
              <a:buSzPts val="1800"/>
              <a:buFont typeface="Arial"/>
              <a:buChar char="•"/>
            </a:pPr>
            <a:r>
              <a:rPr lang="pt-BR" sz="1800">
                <a:solidFill>
                  <a:schemeClr val="dk1"/>
                </a:solidFill>
                <a:latin typeface="Calibri"/>
                <a:ea typeface="Calibri"/>
                <a:cs typeface="Calibri"/>
                <a:sym typeface="Calibri"/>
              </a:rPr>
              <a:t>Aguardar o desligamento do mesmo e quando cessarem as luzes indicadoras de atividade no gabinete, desligar o estabilizador.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4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a:t>
            </a:r>
            <a:endParaRPr b="1" sz="3600">
              <a:solidFill>
                <a:srgbClr val="006600"/>
              </a:solidFill>
              <a:latin typeface="Calibri"/>
              <a:ea typeface="Calibri"/>
              <a:cs typeface="Calibri"/>
              <a:sym typeface="Calibri"/>
            </a:endParaRPr>
          </a:p>
        </p:txBody>
      </p:sp>
      <p:sp>
        <p:nvSpPr>
          <p:cNvPr id="999" name="Google Shape;999;p140"/>
          <p:cNvSpPr/>
          <p:nvPr/>
        </p:nvSpPr>
        <p:spPr>
          <a:xfrm>
            <a:off x="685799" y="2211107"/>
            <a:ext cx="7772401"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Esta guia pode ser usada para estilizar sua apresentação, incluindo a formatação de fontes e parágrafos.</a:t>
            </a:r>
            <a:endParaRPr/>
          </a:p>
        </p:txBody>
      </p:sp>
      <p:pic>
        <p:nvPicPr>
          <p:cNvPr id="1000" name="Google Shape;1000;p140"/>
          <p:cNvPicPr preferRelativeResize="0"/>
          <p:nvPr/>
        </p:nvPicPr>
        <p:blipFill rotWithShape="1">
          <a:blip r:embed="rId3">
            <a:alphaModFix/>
          </a:blip>
          <a:srcRect b="0" l="0" r="0" t="0"/>
          <a:stretch/>
        </p:blipFill>
        <p:spPr>
          <a:xfrm>
            <a:off x="525595" y="3861048"/>
            <a:ext cx="8092810" cy="86409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4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 – Formatando Fonte</a:t>
            </a:r>
            <a:endParaRPr b="1" sz="3600">
              <a:solidFill>
                <a:srgbClr val="006600"/>
              </a:solidFill>
              <a:latin typeface="Calibri"/>
              <a:ea typeface="Calibri"/>
              <a:cs typeface="Calibri"/>
              <a:sym typeface="Calibri"/>
            </a:endParaRPr>
          </a:p>
        </p:txBody>
      </p:sp>
      <p:sp>
        <p:nvSpPr>
          <p:cNvPr id="1006" name="Google Shape;1006;p141"/>
          <p:cNvSpPr/>
          <p:nvPr/>
        </p:nvSpPr>
        <p:spPr>
          <a:xfrm>
            <a:off x="685799" y="4005340"/>
            <a:ext cx="8013665" cy="1015663"/>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Selecione o texto que você deseja formatar e então selecionar uma das opções do grupo Fonte. Para opções adicionais, pode ele clicar no iniciador de caixa de diálogo do grupo destacado na figura abaixo.</a:t>
            </a:r>
            <a:endParaRPr/>
          </a:p>
        </p:txBody>
      </p:sp>
      <p:pic>
        <p:nvPicPr>
          <p:cNvPr id="1007" name="Google Shape;1007;p141"/>
          <p:cNvPicPr preferRelativeResize="0"/>
          <p:nvPr/>
        </p:nvPicPr>
        <p:blipFill rotWithShape="1">
          <a:blip r:embed="rId3">
            <a:alphaModFix/>
          </a:blip>
          <a:srcRect b="0" l="0" r="0" t="0"/>
          <a:stretch/>
        </p:blipFill>
        <p:spPr>
          <a:xfrm>
            <a:off x="1884864" y="2204864"/>
            <a:ext cx="5323720" cy="133093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4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 – Área de Transferência</a:t>
            </a:r>
            <a:endParaRPr/>
          </a:p>
        </p:txBody>
      </p:sp>
      <p:sp>
        <p:nvSpPr>
          <p:cNvPr id="1013" name="Google Shape;1013;p142"/>
          <p:cNvSpPr/>
          <p:nvPr/>
        </p:nvSpPr>
        <p:spPr>
          <a:xfrm>
            <a:off x="419259" y="3573154"/>
            <a:ext cx="830548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Calibri"/>
                <a:ea typeface="Calibri"/>
                <a:cs typeface="Calibri"/>
                <a:sym typeface="Calibri"/>
              </a:rPr>
              <a:t>	Para recortar, copiar e colar um conteúdo, o PowerPoint segue os mesmos comandos utilizados no Word e no Excel. Para recortar o Ctrl+X, para copiar o Ctrl+C e para colar o Ctrl+V ou usar os botões padrões do Office para a tarefa.</a:t>
            </a:r>
            <a:endParaRPr/>
          </a:p>
        </p:txBody>
      </p:sp>
      <p:pic>
        <p:nvPicPr>
          <p:cNvPr id="1014" name="Google Shape;1014;p142"/>
          <p:cNvPicPr preferRelativeResize="0"/>
          <p:nvPr/>
        </p:nvPicPr>
        <p:blipFill rotWithShape="1">
          <a:blip r:embed="rId3">
            <a:alphaModFix/>
          </a:blip>
          <a:srcRect b="0" l="0" r="0" t="0"/>
          <a:stretch/>
        </p:blipFill>
        <p:spPr>
          <a:xfrm>
            <a:off x="3419870" y="1988840"/>
            <a:ext cx="2304260" cy="135757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4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 – Slides</a:t>
            </a:r>
            <a:endParaRPr b="1" sz="3600">
              <a:solidFill>
                <a:srgbClr val="006600"/>
              </a:solidFill>
              <a:latin typeface="Calibri"/>
              <a:ea typeface="Calibri"/>
              <a:cs typeface="Calibri"/>
              <a:sym typeface="Calibri"/>
            </a:endParaRPr>
          </a:p>
        </p:txBody>
      </p:sp>
      <p:sp>
        <p:nvSpPr>
          <p:cNvPr id="1020" name="Google Shape;1020;p143"/>
          <p:cNvSpPr/>
          <p:nvPr/>
        </p:nvSpPr>
        <p:spPr>
          <a:xfrm>
            <a:off x="419259" y="3789316"/>
            <a:ext cx="8305482"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Novas apresentações serão criadas com slides. Para adicionar um slide à apresentação, clique no botão Novo Slide do grupo Slides. Para remover um slide, basta clicar nele e pressionar a tecla Delete.</a:t>
            </a:r>
            <a:endParaRPr/>
          </a:p>
        </p:txBody>
      </p:sp>
      <p:pic>
        <p:nvPicPr>
          <p:cNvPr id="1021" name="Google Shape;1021;p143"/>
          <p:cNvPicPr preferRelativeResize="0"/>
          <p:nvPr/>
        </p:nvPicPr>
        <p:blipFill rotWithShape="1">
          <a:blip r:embed="rId3">
            <a:alphaModFix/>
          </a:blip>
          <a:srcRect b="0" l="0" r="0" t="0"/>
          <a:stretch/>
        </p:blipFill>
        <p:spPr>
          <a:xfrm>
            <a:off x="3135154" y="1772816"/>
            <a:ext cx="2428190" cy="171394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4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 – Selecionando o Layout</a:t>
            </a:r>
            <a:endParaRPr b="1" sz="3600">
              <a:solidFill>
                <a:srgbClr val="006600"/>
              </a:solidFill>
              <a:latin typeface="Calibri"/>
              <a:ea typeface="Calibri"/>
              <a:cs typeface="Calibri"/>
              <a:sym typeface="Calibri"/>
            </a:endParaRPr>
          </a:p>
        </p:txBody>
      </p:sp>
      <p:pic>
        <p:nvPicPr>
          <p:cNvPr id="1027" name="Google Shape;1027;p144"/>
          <p:cNvPicPr preferRelativeResize="0"/>
          <p:nvPr/>
        </p:nvPicPr>
        <p:blipFill rotWithShape="1">
          <a:blip r:embed="rId3">
            <a:alphaModFix/>
          </a:blip>
          <a:srcRect b="0" l="0" r="0" t="0"/>
          <a:stretch/>
        </p:blipFill>
        <p:spPr>
          <a:xfrm>
            <a:off x="3189679" y="1514649"/>
            <a:ext cx="2764641" cy="421537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4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Design</a:t>
            </a:r>
            <a:endParaRPr b="1" sz="3600">
              <a:solidFill>
                <a:srgbClr val="006600"/>
              </a:solidFill>
              <a:latin typeface="Calibri"/>
              <a:ea typeface="Calibri"/>
              <a:cs typeface="Calibri"/>
              <a:sym typeface="Calibri"/>
            </a:endParaRPr>
          </a:p>
        </p:txBody>
      </p:sp>
      <p:sp>
        <p:nvSpPr>
          <p:cNvPr id="1033" name="Google Shape;1033;p145"/>
          <p:cNvSpPr/>
          <p:nvPr/>
        </p:nvSpPr>
        <p:spPr>
          <a:xfrm>
            <a:off x="419259" y="2211107"/>
            <a:ext cx="8305482"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Esta guia pode ser usada para configurar layout de slides para uma apresentação em PowerPoint.</a:t>
            </a:r>
            <a:endParaRPr/>
          </a:p>
        </p:txBody>
      </p:sp>
      <p:pic>
        <p:nvPicPr>
          <p:cNvPr id="1034" name="Google Shape;1034;p145"/>
          <p:cNvPicPr preferRelativeResize="0"/>
          <p:nvPr/>
        </p:nvPicPr>
        <p:blipFill rotWithShape="1">
          <a:blip r:embed="rId3">
            <a:alphaModFix/>
          </a:blip>
          <a:srcRect b="0" l="0" r="0" t="0"/>
          <a:stretch/>
        </p:blipFill>
        <p:spPr>
          <a:xfrm>
            <a:off x="363365" y="3789040"/>
            <a:ext cx="8417270" cy="86409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4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Design – Grupo Configurar Página</a:t>
            </a:r>
            <a:endParaRPr b="1" sz="3600">
              <a:solidFill>
                <a:srgbClr val="006600"/>
              </a:solidFill>
              <a:latin typeface="Calibri"/>
              <a:ea typeface="Calibri"/>
              <a:cs typeface="Calibri"/>
              <a:sym typeface="Calibri"/>
            </a:endParaRPr>
          </a:p>
        </p:txBody>
      </p:sp>
      <p:sp>
        <p:nvSpPr>
          <p:cNvPr id="1040" name="Google Shape;1040;p146"/>
          <p:cNvSpPr/>
          <p:nvPr/>
        </p:nvSpPr>
        <p:spPr>
          <a:xfrm>
            <a:off x="389047" y="3637041"/>
            <a:ext cx="8305482" cy="1323439"/>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O grupo Configurar Página contem as opções para especificar o tamanho e orientação do slide. Clique no botão Configurar Página para fazer mudanças no seu slide. Para apenas mudar a orientação da página da sua apresentação, clique em  Orientação do slide e selecione entre Retrato e Paisagem.</a:t>
            </a:r>
            <a:endParaRPr sz="2000">
              <a:solidFill>
                <a:schemeClr val="dk1"/>
              </a:solidFill>
              <a:latin typeface="Calibri"/>
              <a:ea typeface="Calibri"/>
              <a:cs typeface="Calibri"/>
              <a:sym typeface="Calibri"/>
            </a:endParaRPr>
          </a:p>
        </p:txBody>
      </p:sp>
      <p:pic>
        <p:nvPicPr>
          <p:cNvPr id="1041" name="Google Shape;1041;p146"/>
          <p:cNvPicPr preferRelativeResize="0"/>
          <p:nvPr/>
        </p:nvPicPr>
        <p:blipFill rotWithShape="1">
          <a:blip r:embed="rId3">
            <a:alphaModFix/>
          </a:blip>
          <a:srcRect b="0" l="0" r="0" t="0"/>
          <a:stretch/>
        </p:blipFill>
        <p:spPr>
          <a:xfrm>
            <a:off x="3738404" y="1916832"/>
            <a:ext cx="1606768" cy="134898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Design – Grupo Temas</a:t>
            </a:r>
            <a:endParaRPr b="1" sz="3600">
              <a:solidFill>
                <a:srgbClr val="006600"/>
              </a:solidFill>
              <a:latin typeface="Calibri"/>
              <a:ea typeface="Calibri"/>
              <a:cs typeface="Calibri"/>
              <a:sym typeface="Calibri"/>
            </a:endParaRPr>
          </a:p>
        </p:txBody>
      </p:sp>
      <p:sp>
        <p:nvSpPr>
          <p:cNvPr id="1047" name="Google Shape;1047;p147"/>
          <p:cNvSpPr/>
          <p:nvPr/>
        </p:nvSpPr>
        <p:spPr>
          <a:xfrm>
            <a:off x="419259" y="4284974"/>
            <a:ext cx="8305482" cy="1323439"/>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Para configurar um tema para sua apresentação, selecione o tema que você deseja usar no grupo Temas. Para temas adicionais, selecione o ícone Mais do mesmo grupo. Mais temas serão mostrados com a opção de baixar mais temas do site da Microsoft.</a:t>
            </a:r>
            <a:endParaRPr/>
          </a:p>
        </p:txBody>
      </p:sp>
      <p:pic>
        <p:nvPicPr>
          <p:cNvPr id="1048" name="Google Shape;1048;p147"/>
          <p:cNvPicPr preferRelativeResize="0"/>
          <p:nvPr/>
        </p:nvPicPr>
        <p:blipFill rotWithShape="1">
          <a:blip r:embed="rId3">
            <a:alphaModFix/>
          </a:blip>
          <a:srcRect b="0" l="0" r="0" t="0"/>
          <a:stretch/>
        </p:blipFill>
        <p:spPr>
          <a:xfrm>
            <a:off x="1007324" y="1772816"/>
            <a:ext cx="7129352" cy="209169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4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Transições</a:t>
            </a:r>
            <a:endParaRPr b="1" sz="3600">
              <a:solidFill>
                <a:srgbClr val="006600"/>
              </a:solidFill>
              <a:latin typeface="Calibri"/>
              <a:ea typeface="Calibri"/>
              <a:cs typeface="Calibri"/>
              <a:sym typeface="Calibri"/>
            </a:endParaRPr>
          </a:p>
        </p:txBody>
      </p:sp>
      <p:sp>
        <p:nvSpPr>
          <p:cNvPr id="1054" name="Google Shape;1054;p148"/>
          <p:cNvSpPr/>
          <p:nvPr/>
        </p:nvSpPr>
        <p:spPr>
          <a:xfrm>
            <a:off x="685799" y="1628800"/>
            <a:ext cx="7772401"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Esta guia pode ser usada para adicionar transições entre os slides da apresentação.</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configurar uma transição entre seus slides, selecione os slides onde você deseja aplicar a transição e então selecione a transição do grupo Transição para este Slide. No exemplo a seguir, o primeiro e segundo slides têm sido selecionados e podem ter a mesma transição aplicada.</a:t>
            </a:r>
            <a:endParaRPr sz="2000">
              <a:solidFill>
                <a:schemeClr val="dk1"/>
              </a:solidFill>
              <a:latin typeface="Calibri"/>
              <a:ea typeface="Calibri"/>
              <a:cs typeface="Calibri"/>
              <a:sym typeface="Calibri"/>
            </a:endParaRPr>
          </a:p>
        </p:txBody>
      </p:sp>
      <p:pic>
        <p:nvPicPr>
          <p:cNvPr id="1055" name="Google Shape;1055;p148"/>
          <p:cNvPicPr preferRelativeResize="0"/>
          <p:nvPr/>
        </p:nvPicPr>
        <p:blipFill rotWithShape="1">
          <a:blip r:embed="rId3">
            <a:alphaModFix/>
          </a:blip>
          <a:srcRect b="0" l="0" r="0" t="0"/>
          <a:stretch/>
        </p:blipFill>
        <p:spPr>
          <a:xfrm>
            <a:off x="419259" y="2492896"/>
            <a:ext cx="8417270" cy="86310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4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Transições – Aplicando Transições</a:t>
            </a:r>
            <a:endParaRPr b="1" sz="3600">
              <a:solidFill>
                <a:srgbClr val="006600"/>
              </a:solidFill>
              <a:latin typeface="Calibri"/>
              <a:ea typeface="Calibri"/>
              <a:cs typeface="Calibri"/>
              <a:sym typeface="Calibri"/>
            </a:endParaRPr>
          </a:p>
        </p:txBody>
      </p:sp>
      <p:pic>
        <p:nvPicPr>
          <p:cNvPr id="1061" name="Google Shape;1061;p149"/>
          <p:cNvPicPr preferRelativeResize="0"/>
          <p:nvPr/>
        </p:nvPicPr>
        <p:blipFill rotWithShape="1">
          <a:blip r:embed="rId3">
            <a:alphaModFix/>
          </a:blip>
          <a:srcRect b="0" l="0" r="0" t="0"/>
          <a:stretch/>
        </p:blipFill>
        <p:spPr>
          <a:xfrm>
            <a:off x="395536" y="1934423"/>
            <a:ext cx="4248472" cy="2845137"/>
          </a:xfrm>
          <a:prstGeom prst="rect">
            <a:avLst/>
          </a:prstGeom>
          <a:noFill/>
          <a:ln>
            <a:noFill/>
          </a:ln>
        </p:spPr>
      </p:pic>
      <p:pic>
        <p:nvPicPr>
          <p:cNvPr id="1062" name="Google Shape;1062;p149"/>
          <p:cNvPicPr preferRelativeResize="0"/>
          <p:nvPr/>
        </p:nvPicPr>
        <p:blipFill rotWithShape="1">
          <a:blip r:embed="rId4">
            <a:alphaModFix/>
          </a:blip>
          <a:srcRect b="0" l="0" r="0" t="0"/>
          <a:stretch/>
        </p:blipFill>
        <p:spPr>
          <a:xfrm>
            <a:off x="5148064" y="2061437"/>
            <a:ext cx="3024336" cy="1578928"/>
          </a:xfrm>
          <a:prstGeom prst="rect">
            <a:avLst/>
          </a:prstGeom>
          <a:noFill/>
          <a:ln>
            <a:noFill/>
          </a:ln>
        </p:spPr>
      </p:pic>
      <p:pic>
        <p:nvPicPr>
          <p:cNvPr id="1063" name="Google Shape;1063;p149"/>
          <p:cNvPicPr preferRelativeResize="0"/>
          <p:nvPr/>
        </p:nvPicPr>
        <p:blipFill rotWithShape="1">
          <a:blip r:embed="rId5">
            <a:alphaModFix/>
          </a:blip>
          <a:srcRect b="0" l="0" r="0" t="0"/>
          <a:stretch/>
        </p:blipFill>
        <p:spPr>
          <a:xfrm>
            <a:off x="4967289" y="3810418"/>
            <a:ext cx="3385885" cy="9147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pt-BR" sz="3600" u="none" cap="none" strike="noStrike">
                <a:solidFill>
                  <a:srgbClr val="006600"/>
                </a:solidFill>
                <a:latin typeface="Calibri"/>
                <a:ea typeface="Calibri"/>
                <a:cs typeface="Calibri"/>
                <a:sym typeface="Calibri"/>
              </a:rPr>
              <a:t>Desligando o computador</a:t>
            </a:r>
            <a:endParaRPr b="1" i="0" sz="3600" u="none" cap="none" strike="noStrike">
              <a:solidFill>
                <a:srgbClr val="006600"/>
              </a:solidFill>
              <a:latin typeface="Calibri"/>
              <a:ea typeface="Calibri"/>
              <a:cs typeface="Calibri"/>
              <a:sym typeface="Calibri"/>
            </a:endParaRPr>
          </a:p>
        </p:txBody>
      </p:sp>
      <p:pic>
        <p:nvPicPr>
          <p:cNvPr descr="b" id="166" name="Google Shape;166;p15"/>
          <p:cNvPicPr preferRelativeResize="0"/>
          <p:nvPr/>
        </p:nvPicPr>
        <p:blipFill rotWithShape="1">
          <a:blip r:embed="rId3">
            <a:alphaModFix/>
          </a:blip>
          <a:srcRect b="0" l="0" r="0" t="0"/>
          <a:stretch/>
        </p:blipFill>
        <p:spPr>
          <a:xfrm>
            <a:off x="1220691" y="1562724"/>
            <a:ext cx="6495830" cy="3738484"/>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5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Animações</a:t>
            </a:r>
            <a:endParaRPr b="1" sz="3600">
              <a:solidFill>
                <a:srgbClr val="006600"/>
              </a:solidFill>
              <a:latin typeface="Calibri"/>
              <a:ea typeface="Calibri"/>
              <a:cs typeface="Calibri"/>
              <a:sym typeface="Calibri"/>
            </a:endParaRPr>
          </a:p>
        </p:txBody>
      </p:sp>
      <p:sp>
        <p:nvSpPr>
          <p:cNvPr id="1069" name="Google Shape;1069;p150"/>
          <p:cNvSpPr/>
          <p:nvPr/>
        </p:nvSpPr>
        <p:spPr>
          <a:xfrm>
            <a:off x="419259" y="1628800"/>
            <a:ext cx="8305482"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Esta guia pode ser usada para adicionar animações em cada componente interno dos slides na apresentação.</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adicionar animações para os objetos num slide, selecione o objeto e então selecione a animação que deseja aplicar do grupo Animação. O PowerPoint também lhe dá a opção de configurar uma animação personalizada para especificar exatamente como você quer que a animação apareça. </a:t>
            </a:r>
            <a:endParaRPr/>
          </a:p>
        </p:txBody>
      </p:sp>
      <p:pic>
        <p:nvPicPr>
          <p:cNvPr id="1070" name="Google Shape;1070;p150"/>
          <p:cNvPicPr preferRelativeResize="0"/>
          <p:nvPr/>
        </p:nvPicPr>
        <p:blipFill rotWithShape="1">
          <a:blip r:embed="rId3">
            <a:alphaModFix/>
          </a:blip>
          <a:srcRect b="0" l="0" r="0" t="0"/>
          <a:stretch/>
        </p:blipFill>
        <p:spPr>
          <a:xfrm>
            <a:off x="528474" y="2647004"/>
            <a:ext cx="7901374" cy="72008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5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Apresentação de Slides</a:t>
            </a:r>
            <a:endParaRPr b="1" sz="3600">
              <a:solidFill>
                <a:srgbClr val="006600"/>
              </a:solidFill>
              <a:latin typeface="Calibri"/>
              <a:ea typeface="Calibri"/>
              <a:cs typeface="Calibri"/>
              <a:sym typeface="Calibri"/>
            </a:endParaRPr>
          </a:p>
        </p:txBody>
      </p:sp>
      <p:sp>
        <p:nvSpPr>
          <p:cNvPr id="1076" name="Google Shape;1076;p151"/>
          <p:cNvSpPr/>
          <p:nvPr/>
        </p:nvSpPr>
        <p:spPr>
          <a:xfrm>
            <a:off x="685799" y="1628800"/>
            <a:ext cx="7772401"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Esta guia pode ser usada para configurar e iniciar uma apresentação de slides em modo de exibição, quando ela estiver ocorrendo.</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Você pode escolher iniciar seu slide mostrando do começo da apresentação, do slide atualmente em foco ou personalizar a ordem com que aparecem os slides.</a:t>
            </a:r>
            <a:endParaRPr/>
          </a:p>
        </p:txBody>
      </p:sp>
      <p:pic>
        <p:nvPicPr>
          <p:cNvPr id="1077" name="Google Shape;1077;p151"/>
          <p:cNvPicPr preferRelativeResize="0"/>
          <p:nvPr/>
        </p:nvPicPr>
        <p:blipFill rotWithShape="1">
          <a:blip r:embed="rId3">
            <a:alphaModFix/>
          </a:blip>
          <a:srcRect b="0" l="0" r="0" t="0"/>
          <a:stretch/>
        </p:blipFill>
        <p:spPr>
          <a:xfrm>
            <a:off x="528474" y="2959265"/>
            <a:ext cx="7901374" cy="75539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5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Apresentação de Slides - Configurar</a:t>
            </a:r>
            <a:endParaRPr b="1" sz="3600">
              <a:solidFill>
                <a:srgbClr val="006600"/>
              </a:solidFill>
              <a:latin typeface="Calibri"/>
              <a:ea typeface="Calibri"/>
              <a:cs typeface="Calibri"/>
              <a:sym typeface="Calibri"/>
            </a:endParaRPr>
          </a:p>
        </p:txBody>
      </p:sp>
      <p:sp>
        <p:nvSpPr>
          <p:cNvPr id="1083" name="Google Shape;1083;p152"/>
          <p:cNvSpPr/>
          <p:nvPr/>
        </p:nvSpPr>
        <p:spPr>
          <a:xfrm>
            <a:off x="419259" y="2005666"/>
            <a:ext cx="8305482"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grupo Configurar provê opções para configuração de sua apresentação de slides para diversas finalidades, tais como uma apresentação exibida por um orador, apresentada por uma pessoa ou apresentada em um quiosque. Você também pode adicionar narrações e usar intervalos para avanço nos slides.</a:t>
            </a:r>
            <a:endParaRPr/>
          </a:p>
        </p:txBody>
      </p:sp>
      <p:pic>
        <p:nvPicPr>
          <p:cNvPr id="1084" name="Google Shape;1084;p152"/>
          <p:cNvPicPr preferRelativeResize="0"/>
          <p:nvPr/>
        </p:nvPicPr>
        <p:blipFill rotWithShape="1">
          <a:blip r:embed="rId3">
            <a:alphaModFix/>
          </a:blip>
          <a:srcRect b="0" l="0" r="0" t="0"/>
          <a:stretch/>
        </p:blipFill>
        <p:spPr>
          <a:xfrm>
            <a:off x="1160613" y="4297680"/>
            <a:ext cx="6806502" cy="111832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5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Apresentação de Slides - Monitores</a:t>
            </a:r>
            <a:endParaRPr b="1" sz="3600">
              <a:solidFill>
                <a:srgbClr val="006600"/>
              </a:solidFill>
              <a:latin typeface="Calibri"/>
              <a:ea typeface="Calibri"/>
              <a:cs typeface="Calibri"/>
              <a:sym typeface="Calibri"/>
            </a:endParaRPr>
          </a:p>
        </p:txBody>
      </p:sp>
      <p:sp>
        <p:nvSpPr>
          <p:cNvPr id="1090" name="Google Shape;1090;p153"/>
          <p:cNvSpPr/>
          <p:nvPr/>
        </p:nvSpPr>
        <p:spPr>
          <a:xfrm>
            <a:off x="685799" y="2005666"/>
            <a:ext cx="7772401" cy="1938992"/>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O grupo Monitores provê a você opções de como você quer que a apresentação apareça no monitor, incluindo a resolução usada, qual tela a apresentação deve ser exibida se estiver usando dois monitores (um laptop e projetor) com o segundo no modo de exibição estendida em vez de modo espelhado, e a opção de usar o modo de exibição do apresentador.</a:t>
            </a:r>
            <a:endParaRPr sz="2000">
              <a:solidFill>
                <a:schemeClr val="dk1"/>
              </a:solidFill>
              <a:latin typeface="Calibri"/>
              <a:ea typeface="Calibri"/>
              <a:cs typeface="Calibri"/>
              <a:sym typeface="Calibri"/>
            </a:endParaRPr>
          </a:p>
        </p:txBody>
      </p:sp>
      <p:pic>
        <p:nvPicPr>
          <p:cNvPr id="1091" name="Google Shape;1091;p153"/>
          <p:cNvPicPr preferRelativeResize="0"/>
          <p:nvPr/>
        </p:nvPicPr>
        <p:blipFill rotWithShape="1">
          <a:blip r:embed="rId3">
            <a:alphaModFix/>
          </a:blip>
          <a:srcRect b="0" l="0" r="0" t="0"/>
          <a:stretch/>
        </p:blipFill>
        <p:spPr>
          <a:xfrm>
            <a:off x="2838377" y="4437112"/>
            <a:ext cx="3467246" cy="120723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5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Apresentação de Slides - Monitores</a:t>
            </a:r>
            <a:endParaRPr b="1" sz="3600">
              <a:solidFill>
                <a:srgbClr val="006600"/>
              </a:solidFill>
              <a:latin typeface="Calibri"/>
              <a:ea typeface="Calibri"/>
              <a:cs typeface="Calibri"/>
              <a:sym typeface="Calibri"/>
            </a:endParaRPr>
          </a:p>
        </p:txBody>
      </p:sp>
      <p:sp>
        <p:nvSpPr>
          <p:cNvPr id="1097" name="Google Shape;1097;p154"/>
          <p:cNvSpPr/>
          <p:nvPr/>
        </p:nvSpPr>
        <p:spPr>
          <a:xfrm>
            <a:off x="409335" y="1628800"/>
            <a:ext cx="8305482"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modo de exibição do apresentador pode ser útil no momento de exibição do slide, pois sua exibição pode ser acompanhada de observações para cada slide e mostrar um relógio para mostrar-lhe o tempo da apresentação até agora. O detalhe é que essas informações só são mostradas para o apresentador em sua tela, mas não na tela destinada ao público.</a:t>
            </a:r>
            <a:endParaRPr sz="2000">
              <a:solidFill>
                <a:schemeClr val="dk1"/>
              </a:solidFill>
              <a:latin typeface="Calibri"/>
              <a:ea typeface="Calibri"/>
              <a:cs typeface="Calibri"/>
              <a:sym typeface="Calibri"/>
            </a:endParaRPr>
          </a:p>
        </p:txBody>
      </p:sp>
      <p:pic>
        <p:nvPicPr>
          <p:cNvPr id="1098" name="Google Shape;1098;p154"/>
          <p:cNvPicPr preferRelativeResize="0"/>
          <p:nvPr/>
        </p:nvPicPr>
        <p:blipFill rotWithShape="1">
          <a:blip r:embed="rId3">
            <a:alphaModFix/>
          </a:blip>
          <a:srcRect b="0" l="0" r="0" t="0"/>
          <a:stretch/>
        </p:blipFill>
        <p:spPr>
          <a:xfrm>
            <a:off x="2339192" y="3645024"/>
            <a:ext cx="4105016" cy="2187668"/>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55"/>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400">
                <a:solidFill>
                  <a:srgbClr val="006600"/>
                </a:solidFill>
                <a:latin typeface="Calibri"/>
                <a:ea typeface="Calibri"/>
                <a:cs typeface="Calibri"/>
                <a:sym typeface="Calibri"/>
              </a:rPr>
              <a:t>Dicas de Apresentação</a:t>
            </a:r>
            <a:endParaRPr b="1" i="0" sz="4400" u="none" cap="none" strike="noStrike">
              <a:solidFill>
                <a:srgbClr val="006600"/>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5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Dicas de Apresentação</a:t>
            </a:r>
            <a:endParaRPr b="1" sz="3600">
              <a:solidFill>
                <a:srgbClr val="006600"/>
              </a:solidFill>
              <a:latin typeface="Calibri"/>
              <a:ea typeface="Calibri"/>
              <a:cs typeface="Calibri"/>
              <a:sym typeface="Calibri"/>
            </a:endParaRPr>
          </a:p>
        </p:txBody>
      </p:sp>
      <p:sp>
        <p:nvSpPr>
          <p:cNvPr id="1109" name="Google Shape;1109;p156"/>
          <p:cNvSpPr/>
          <p:nvPr/>
        </p:nvSpPr>
        <p:spPr>
          <a:xfrm>
            <a:off x="413579" y="1514649"/>
            <a:ext cx="8305482" cy="420435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Evite usar muitas cores.</a:t>
            </a:r>
            <a:endParaRPr/>
          </a:p>
          <a:p>
            <a:pPr indent="-342900" lvl="0" marL="342900" marR="0" rtl="0" algn="just">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Use o mesmo fundo / estilo por toda parte.</a:t>
            </a:r>
            <a:endParaRPr/>
          </a:p>
          <a:p>
            <a:pPr indent="-342900" lvl="0" marL="342900" marR="0" rtl="0" algn="just">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Encontre um tipo de letra que seja legível e fique com ela.</a:t>
            </a:r>
            <a:endParaRPr/>
          </a:p>
          <a:p>
            <a:pPr indent="-342900" lvl="0" marL="342900" marR="0" rtl="0" algn="just">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Animação, transição de slides e efeitos sonoros têm seus usos, mas pode irritar a plateia se eles são muito utilizados.</a:t>
            </a:r>
            <a:endParaRPr/>
          </a:p>
          <a:p>
            <a:pPr indent="-342900" lvl="0" marL="342900" marR="0" rtl="0" algn="just">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Resista à tentação de sobrecarregar seus slides.</a:t>
            </a:r>
            <a:endParaRPr/>
          </a:p>
          <a:p>
            <a:pPr indent="-342900" lvl="0" marL="342900" marR="0" rtl="0" algn="just">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Mantenha-o claro</a:t>
            </a:r>
            <a:endParaRPr/>
          </a:p>
          <a:p>
            <a:pPr indent="-342900" lvl="0" marL="342900" marR="0" rtl="0" algn="just">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Coloque um máximo de 8 linhas de texto por slide.</a:t>
            </a:r>
            <a:endParaRPr/>
          </a:p>
          <a:p>
            <a:pPr indent="-342900" lvl="0" marL="342900" marR="0" rtl="0" algn="just">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Use diagramas quando apropriado para ilustrar conceitos.</a:t>
            </a:r>
            <a:endParaRPr/>
          </a:p>
          <a:p>
            <a:pPr indent="-342900" lvl="0" marL="342900" marR="0" rtl="0" algn="just">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Faça tópicos concisos - você pode preencher os detalhes enquanto você fala.</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descr="http://www.revista.espiritolivre.org/wp-content/uploads/2014/11/internet.jpg" id="1114" name="Google Shape;1114;p157"/>
          <p:cNvPicPr preferRelativeResize="0"/>
          <p:nvPr/>
        </p:nvPicPr>
        <p:blipFill rotWithShape="1">
          <a:blip r:embed="rId3">
            <a:alphaModFix/>
          </a:blip>
          <a:srcRect b="0" l="0" r="0" t="0"/>
          <a:stretch/>
        </p:blipFill>
        <p:spPr>
          <a:xfrm>
            <a:off x="390525" y="550812"/>
            <a:ext cx="8362950" cy="52101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5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Dicionário</a:t>
            </a:r>
            <a:endParaRPr b="1" sz="3600">
              <a:solidFill>
                <a:srgbClr val="006600"/>
              </a:solidFill>
              <a:latin typeface="Calibri"/>
              <a:ea typeface="Calibri"/>
              <a:cs typeface="Calibri"/>
              <a:sym typeface="Calibri"/>
            </a:endParaRPr>
          </a:p>
        </p:txBody>
      </p:sp>
      <p:sp>
        <p:nvSpPr>
          <p:cNvPr id="1120" name="Google Shape;1120;p158"/>
          <p:cNvSpPr/>
          <p:nvPr/>
        </p:nvSpPr>
        <p:spPr>
          <a:xfrm>
            <a:off x="413579" y="1514649"/>
            <a:ext cx="8305482" cy="443518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Site - </a:t>
            </a:r>
            <a:r>
              <a:rPr lang="pt-BR" sz="1800">
                <a:solidFill>
                  <a:schemeClr val="dk1"/>
                </a:solidFill>
                <a:latin typeface="Calibri"/>
                <a:ea typeface="Calibri"/>
                <a:cs typeface="Calibri"/>
                <a:sym typeface="Calibri"/>
              </a:rPr>
              <a:t>Uma página (ou conjunto de páginas) na Internet. Também pode ser chamado de portal.</a:t>
            </a:r>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Homepage - </a:t>
            </a:r>
            <a:r>
              <a:rPr lang="pt-BR" sz="1800">
                <a:solidFill>
                  <a:schemeClr val="dk1"/>
                </a:solidFill>
                <a:latin typeface="Calibri"/>
                <a:ea typeface="Calibri"/>
                <a:cs typeface="Calibri"/>
                <a:sym typeface="Calibri"/>
              </a:rPr>
              <a:t>Página inicial, em inglês. Se imaginarmos um site como uma revista, a homepage seria a capa: o lugar onde estão destacados os conteúdos mais interessantes, um resumo do que há dentro dela. Também pode ser a primeira página que é exibida quando se abre o navegador.</a:t>
            </a:r>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Link ou hiperlink - </a:t>
            </a:r>
            <a:r>
              <a:rPr lang="pt-BR" sz="1800">
                <a:solidFill>
                  <a:schemeClr val="dk1"/>
                </a:solidFill>
                <a:latin typeface="Calibri"/>
                <a:ea typeface="Calibri"/>
                <a:cs typeface="Calibri"/>
                <a:sym typeface="Calibri"/>
              </a:rPr>
              <a:t>Pontos (palavras, imagens, ícones) que ligam um site a outro. Basta dar um clique sobre um link, e outro site é aberto. No caso de palavras, normalmente ficam sublinhados em cor diferente do resto do texto.</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5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Dicionário</a:t>
            </a:r>
            <a:endParaRPr b="1" sz="3600">
              <a:solidFill>
                <a:srgbClr val="006600"/>
              </a:solidFill>
              <a:latin typeface="Calibri"/>
              <a:ea typeface="Calibri"/>
              <a:cs typeface="Calibri"/>
              <a:sym typeface="Calibri"/>
            </a:endParaRPr>
          </a:p>
        </p:txBody>
      </p:sp>
      <p:sp>
        <p:nvSpPr>
          <p:cNvPr id="1126" name="Google Shape;1126;p159"/>
          <p:cNvSpPr/>
          <p:nvPr/>
        </p:nvSpPr>
        <p:spPr>
          <a:xfrm>
            <a:off x="827583" y="1514649"/>
            <a:ext cx="7630617" cy="387798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URL - </a:t>
            </a:r>
            <a:r>
              <a:rPr lang="pt-BR" sz="1800">
                <a:solidFill>
                  <a:schemeClr val="dk1"/>
                </a:solidFill>
                <a:latin typeface="Calibri"/>
                <a:ea typeface="Calibri"/>
                <a:cs typeface="Calibri"/>
                <a:sym typeface="Calibri"/>
              </a:rPr>
              <a:t>Sigla de Uniform Resource Locator. É o mesmo que endereço: como o próprio nome diz, representa o lugar em que um site está localizado. Normalmente, começa com www ou http:// .</a:t>
            </a:r>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E-mail - </a:t>
            </a:r>
            <a:r>
              <a:rPr lang="pt-BR" sz="1800">
                <a:solidFill>
                  <a:schemeClr val="dk1"/>
                </a:solidFill>
                <a:latin typeface="Calibri"/>
                <a:ea typeface="Calibri"/>
                <a:cs typeface="Calibri"/>
                <a:sym typeface="Calibri"/>
              </a:rPr>
              <a:t>Apelido de "eletronic mail", ou seja, correio eletrônico. Por meio dele, pessoas podem trocar mensagens gratuitamente por meio da web. Basta ter uma conta (endereço) no provedor de e-mail de sua preferência.</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Navegador - </a:t>
            </a:r>
            <a:r>
              <a:rPr lang="pt-BR" sz="1800">
                <a:solidFill>
                  <a:schemeClr val="dk1"/>
                </a:solidFill>
                <a:latin typeface="Calibri"/>
                <a:ea typeface="Calibri"/>
                <a:cs typeface="Calibri"/>
                <a:sym typeface="Calibri"/>
              </a:rPr>
              <a:t>Programa usado para acessar os sites na web. É por causa dele que se costuma dizer "navegar" na Internet.</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6"/>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000">
                <a:solidFill>
                  <a:srgbClr val="006600"/>
                </a:solidFill>
                <a:latin typeface="Calibri"/>
                <a:ea typeface="Calibri"/>
                <a:cs typeface="Calibri"/>
                <a:sym typeface="Calibri"/>
              </a:rPr>
              <a:t>Mouse</a:t>
            </a:r>
            <a:endParaRPr b="1" i="0" sz="4000" u="none" cap="none" strike="noStrike">
              <a:solidFill>
                <a:srgbClr val="006600"/>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6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Dicionário</a:t>
            </a:r>
            <a:endParaRPr b="1" sz="3600">
              <a:solidFill>
                <a:srgbClr val="006600"/>
              </a:solidFill>
              <a:latin typeface="Calibri"/>
              <a:ea typeface="Calibri"/>
              <a:cs typeface="Calibri"/>
              <a:sym typeface="Calibri"/>
            </a:endParaRPr>
          </a:p>
        </p:txBody>
      </p:sp>
      <p:sp>
        <p:nvSpPr>
          <p:cNvPr id="1132" name="Google Shape;1132;p160"/>
          <p:cNvSpPr/>
          <p:nvPr/>
        </p:nvSpPr>
        <p:spPr>
          <a:xfrm>
            <a:off x="685799" y="1514649"/>
            <a:ext cx="7702625" cy="401969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Provedor -</a:t>
            </a:r>
            <a:r>
              <a:rPr lang="pt-BR" sz="1800">
                <a:solidFill>
                  <a:schemeClr val="dk1"/>
                </a:solidFill>
                <a:latin typeface="Calibri"/>
                <a:ea typeface="Calibri"/>
                <a:cs typeface="Calibri"/>
                <a:sym typeface="Calibri"/>
              </a:rPr>
              <a:t> Uma empresa que fornece conexão para acesso à Internet. Pode ser gratuito ou pago. O preço varia de acordo com a velocidade da conexão e os serviços oferecidos pela empresa.</a:t>
            </a:r>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Modem -</a:t>
            </a:r>
            <a:r>
              <a:rPr lang="pt-BR" sz="1800">
                <a:solidFill>
                  <a:schemeClr val="dk1"/>
                </a:solidFill>
                <a:latin typeface="Calibri"/>
                <a:ea typeface="Calibri"/>
                <a:cs typeface="Calibri"/>
                <a:sym typeface="Calibri"/>
              </a:rPr>
              <a:t> Aparelho que permite a conexão do computador com a Internet por meio da rede telefônica, da fibra óptica, das ondas de rádio ou do celular.</a:t>
            </a:r>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Roteador -</a:t>
            </a:r>
            <a:r>
              <a:rPr lang="pt-BR" sz="1800">
                <a:solidFill>
                  <a:schemeClr val="dk1"/>
                </a:solidFill>
                <a:latin typeface="Calibri"/>
                <a:ea typeface="Calibri"/>
                <a:cs typeface="Calibri"/>
                <a:sym typeface="Calibri"/>
              </a:rPr>
              <a:t> Equipamento que conecta duas redes. Determina o caminho (ou seja, a rota) de uma rede à outra. Geralmente, é usado para conectar um computador (ou uma rede de computadores) à Internet.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6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Dicionário</a:t>
            </a:r>
            <a:endParaRPr b="1" sz="3600">
              <a:solidFill>
                <a:srgbClr val="006600"/>
              </a:solidFill>
              <a:latin typeface="Calibri"/>
              <a:ea typeface="Calibri"/>
              <a:cs typeface="Calibri"/>
              <a:sym typeface="Calibri"/>
            </a:endParaRPr>
          </a:p>
        </p:txBody>
      </p:sp>
      <p:sp>
        <p:nvSpPr>
          <p:cNvPr id="1138" name="Google Shape;1138;p161"/>
          <p:cNvSpPr/>
          <p:nvPr/>
        </p:nvSpPr>
        <p:spPr>
          <a:xfrm>
            <a:off x="685799" y="1514649"/>
            <a:ext cx="7772401" cy="470898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Wireless -</a:t>
            </a:r>
            <a:r>
              <a:rPr lang="pt-BR" sz="1800">
                <a:solidFill>
                  <a:schemeClr val="dk1"/>
                </a:solidFill>
                <a:latin typeface="Calibri"/>
                <a:ea typeface="Calibri"/>
                <a:cs typeface="Calibri"/>
                <a:sym typeface="Calibri"/>
              </a:rPr>
              <a:t> Rede sob o protocolo Wi-fi, constitui-se num meio físico para troca de dados e informações entre computadores e equipamentos de rede. Possibilita conexão com a Internet através de ondas de rádio. </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Download - </a:t>
            </a:r>
            <a:r>
              <a:rPr lang="pt-BR" sz="1800">
                <a:solidFill>
                  <a:schemeClr val="dk1"/>
                </a:solidFill>
                <a:latin typeface="Calibri"/>
                <a:ea typeface="Calibri"/>
                <a:cs typeface="Calibri"/>
                <a:sym typeface="Calibri"/>
              </a:rPr>
              <a:t>Ao pé da letra, a tradução é descarregar. Na prática, é o popular "baixar arquivos da Internet", ou seja, salvar no seu computador um arquivo (imagem, texto, música, vídeo, programa) que está em uma página web.</a:t>
            </a:r>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Upload - </a:t>
            </a:r>
            <a:r>
              <a:rPr lang="pt-BR" sz="1800">
                <a:solidFill>
                  <a:schemeClr val="dk1"/>
                </a:solidFill>
                <a:latin typeface="Calibri"/>
                <a:ea typeface="Calibri"/>
                <a:cs typeface="Calibri"/>
                <a:sym typeface="Calibri"/>
              </a:rPr>
              <a:t>O contrário de download, ou seja, "subir arquivos para a Internet". Quando publicamos fotos em um álbum que está em uma página web, compartilhamos vídeos em um site, anexamos um arquivo a um e-mail, fazemos o upload desses arquivos.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6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Dicionário</a:t>
            </a:r>
            <a:endParaRPr b="1" sz="3600">
              <a:solidFill>
                <a:srgbClr val="006600"/>
              </a:solidFill>
              <a:latin typeface="Calibri"/>
              <a:ea typeface="Calibri"/>
              <a:cs typeface="Calibri"/>
              <a:sym typeface="Calibri"/>
            </a:endParaRPr>
          </a:p>
        </p:txBody>
      </p:sp>
      <p:sp>
        <p:nvSpPr>
          <p:cNvPr id="1144" name="Google Shape;1144;p162"/>
          <p:cNvSpPr/>
          <p:nvPr/>
        </p:nvSpPr>
        <p:spPr>
          <a:xfrm>
            <a:off x="685799" y="1514649"/>
            <a:ext cx="7772401" cy="470898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Redes sociais - </a:t>
            </a:r>
            <a:r>
              <a:rPr lang="pt-BR" sz="1800">
                <a:solidFill>
                  <a:schemeClr val="dk1"/>
                </a:solidFill>
                <a:latin typeface="Calibri"/>
                <a:ea typeface="Calibri"/>
                <a:cs typeface="Calibri"/>
                <a:sym typeface="Calibri"/>
              </a:rPr>
              <a:t>O mesmo que sites ou aplicativos de relacionamento. A troca de informações entre pessoas em seus círculos sociais é o foco destes. Eis alguns exemplos: Facebook, Twitter, Youtube, Linkedin, Whatsapp, Foursquare.</a:t>
            </a:r>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Web 2.0 - </a:t>
            </a:r>
            <a:r>
              <a:rPr lang="pt-BR" sz="1800">
                <a:solidFill>
                  <a:schemeClr val="dk1"/>
                </a:solidFill>
                <a:latin typeface="Calibri"/>
                <a:ea typeface="Calibri"/>
                <a:cs typeface="Calibri"/>
                <a:sym typeface="Calibri"/>
              </a:rPr>
              <a:t>Nome dado para a fase mais recente da web, em que os usuários se relacionam mais fortemente através de criação e compartilhamento de seus próprios conteúdos.</a:t>
            </a:r>
            <a:endParaRPr/>
          </a:p>
          <a:p>
            <a:pPr indent="0" lvl="0" marL="0" marR="0" rtl="0" algn="just">
              <a:lnSpc>
                <a:spcPct val="15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1" lang="pt-BR" sz="1800">
                <a:solidFill>
                  <a:schemeClr val="dk1"/>
                </a:solidFill>
                <a:latin typeface="Calibri"/>
                <a:ea typeface="Calibri"/>
                <a:cs typeface="Calibri"/>
                <a:sym typeface="Calibri"/>
              </a:rPr>
              <a:t>HTML - </a:t>
            </a:r>
            <a:r>
              <a:rPr lang="pt-BR" sz="1800">
                <a:solidFill>
                  <a:schemeClr val="dk1"/>
                </a:solidFill>
                <a:latin typeface="Calibri"/>
                <a:ea typeface="Calibri"/>
                <a:cs typeface="Calibri"/>
                <a:sym typeface="Calibri"/>
              </a:rPr>
              <a:t>Sigla de Linguagem de Marcação de Hipertexto, é uma das linguagens usadas para construir as páginas da Internet. Combina letras e símbolos para fazer um link funcionar, exibir imagens, disponibilizar informações, entre outras funções. </a:t>
            </a:r>
            <a:endParaRPr sz="1800">
              <a:solidFill>
                <a:schemeClr val="dk1"/>
              </a:solidFill>
              <a:latin typeface="Calibri"/>
              <a:ea typeface="Calibri"/>
              <a:cs typeface="Calibri"/>
              <a:sym typeface="Calibri"/>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6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Navegador - Google Chrome</a:t>
            </a:r>
            <a:endParaRPr b="1" sz="3600">
              <a:solidFill>
                <a:srgbClr val="006600"/>
              </a:solidFill>
              <a:latin typeface="Calibri"/>
              <a:ea typeface="Calibri"/>
              <a:cs typeface="Calibri"/>
              <a:sym typeface="Calibri"/>
            </a:endParaRPr>
          </a:p>
        </p:txBody>
      </p:sp>
      <p:sp>
        <p:nvSpPr>
          <p:cNvPr id="1150" name="Google Shape;1150;p163"/>
          <p:cNvSpPr/>
          <p:nvPr/>
        </p:nvSpPr>
        <p:spPr>
          <a:xfrm>
            <a:off x="419259" y="3573016"/>
            <a:ext cx="8305482"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Atualmente, o Google Chrome é o navegador mais popular do mundo. Possui uma fatia de mercado para computadores pessoais e notebooks de 49% aferidos em dezembro de 2014 (StatCounter). O programa apresenta excelente qualidade em seu desenvolvimento, como quase tudo o que leva a marca Google. </a:t>
            </a:r>
            <a:endParaRPr/>
          </a:p>
        </p:txBody>
      </p:sp>
      <p:pic>
        <p:nvPicPr>
          <p:cNvPr descr="http://www.redorbit.com/media/uploads/2013/02/google.png" id="1151" name="Google Shape;1151;p163"/>
          <p:cNvPicPr preferRelativeResize="0"/>
          <p:nvPr/>
        </p:nvPicPr>
        <p:blipFill rotWithShape="1">
          <a:blip r:embed="rId3">
            <a:alphaModFix/>
          </a:blip>
          <a:srcRect b="17947" l="0" r="0" t="6161"/>
          <a:stretch/>
        </p:blipFill>
        <p:spPr>
          <a:xfrm>
            <a:off x="3325495" y="1844824"/>
            <a:ext cx="2493010" cy="127508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64"/>
          <p:cNvSpPr txBox="1"/>
          <p:nvPr/>
        </p:nvSpPr>
        <p:spPr>
          <a:xfrm>
            <a:off x="684312" y="8830"/>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Navegador - Google Chrome</a:t>
            </a:r>
            <a:endParaRPr b="1" sz="3600">
              <a:solidFill>
                <a:srgbClr val="006600"/>
              </a:solidFill>
              <a:latin typeface="Calibri"/>
              <a:ea typeface="Calibri"/>
              <a:cs typeface="Calibri"/>
              <a:sym typeface="Calibri"/>
            </a:endParaRPr>
          </a:p>
        </p:txBody>
      </p:sp>
      <p:sp>
        <p:nvSpPr>
          <p:cNvPr id="1157" name="Google Shape;1157;p164"/>
          <p:cNvSpPr/>
          <p:nvPr/>
        </p:nvSpPr>
        <p:spPr>
          <a:xfrm>
            <a:off x="417771" y="3104077"/>
            <a:ext cx="8305482" cy="2408352"/>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As setas são ferramentas bem conhecidas por todos que já utilizaram um navegador. Elas permitem avançar ou voltar nas páginas em exibição, sem maiores detalhes. Ao manter o botão pressionado sobre elas, você fará com que o histórico inteiro apareça na janela.</a:t>
            </a:r>
            <a:endParaRPr/>
          </a:p>
          <a:p>
            <a:pPr indent="-276225" lvl="0" marL="342900" marR="0" rtl="0" algn="just">
              <a:spcBef>
                <a:spcPts val="0"/>
              </a:spcBef>
              <a:spcAft>
                <a:spcPts val="0"/>
              </a:spcAft>
              <a:buClr>
                <a:schemeClr val="dk1"/>
              </a:buClr>
              <a:buSzPts val="1050"/>
              <a:buFont typeface="Calibri"/>
              <a:buNone/>
            </a:pPr>
            <a:r>
              <a:t/>
            </a:r>
            <a:endParaRPr sz="105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Reenviar dados, atualizar ou recarregar a página. Todos são sinônimos desta função, ideal para conferir novamente o link em que você se encontra.</a:t>
            </a:r>
            <a:endParaRPr/>
          </a:p>
        </p:txBody>
      </p:sp>
      <p:pic>
        <p:nvPicPr>
          <p:cNvPr id="1158" name="Google Shape;1158;p164"/>
          <p:cNvPicPr preferRelativeResize="0"/>
          <p:nvPr/>
        </p:nvPicPr>
        <p:blipFill rotWithShape="1">
          <a:blip r:embed="rId3">
            <a:alphaModFix/>
          </a:blip>
          <a:srcRect b="0" l="0" r="0" t="0"/>
          <a:stretch/>
        </p:blipFill>
        <p:spPr>
          <a:xfrm>
            <a:off x="972988" y="1556931"/>
            <a:ext cx="7198024" cy="115199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6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Navegador - Google Chrome</a:t>
            </a:r>
            <a:endParaRPr b="1" sz="3600">
              <a:solidFill>
                <a:srgbClr val="006600"/>
              </a:solidFill>
              <a:latin typeface="Calibri"/>
              <a:ea typeface="Calibri"/>
              <a:cs typeface="Calibri"/>
              <a:sym typeface="Calibri"/>
            </a:endParaRPr>
          </a:p>
        </p:txBody>
      </p:sp>
      <p:sp>
        <p:nvSpPr>
          <p:cNvPr id="1164" name="Google Shape;1164;p165"/>
          <p:cNvSpPr/>
          <p:nvPr/>
        </p:nvSpPr>
        <p:spPr>
          <a:xfrm>
            <a:off x="685799" y="3104077"/>
            <a:ext cx="7772401" cy="21005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Calibri"/>
              <a:buAutoNum type="arabicPeriod" startAt="3"/>
            </a:pPr>
            <a:r>
              <a:rPr lang="pt-BR" sz="2000">
                <a:solidFill>
                  <a:schemeClr val="dk1"/>
                </a:solidFill>
                <a:latin typeface="Calibri"/>
                <a:ea typeface="Calibri"/>
                <a:cs typeface="Calibri"/>
                <a:sym typeface="Calibri"/>
              </a:rPr>
              <a:t>O ícone remete à palavra home (casa) e leva o navegador à página inicial configurada no programa. </a:t>
            </a:r>
            <a:endParaRPr sz="2000">
              <a:solidFill>
                <a:schemeClr val="dk1"/>
              </a:solidFill>
              <a:latin typeface="Calibri"/>
              <a:ea typeface="Calibri"/>
              <a:cs typeface="Calibri"/>
              <a:sym typeface="Calibri"/>
            </a:endParaRPr>
          </a:p>
          <a:p>
            <a:pPr indent="-276225" lvl="0" marL="342900" marR="0" rtl="0" algn="just">
              <a:spcBef>
                <a:spcPts val="0"/>
              </a:spcBef>
              <a:spcAft>
                <a:spcPts val="0"/>
              </a:spcAft>
              <a:buClr>
                <a:schemeClr val="dk1"/>
              </a:buClr>
              <a:buSzPts val="1050"/>
              <a:buFont typeface="Calibri"/>
              <a:buNone/>
            </a:pPr>
            <a:r>
              <a:t/>
            </a:r>
            <a:endParaRPr sz="105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Calibri"/>
              <a:buAutoNum type="arabicPeriod" startAt="3"/>
            </a:pPr>
            <a:r>
              <a:rPr lang="pt-BR" sz="2000">
                <a:solidFill>
                  <a:schemeClr val="dk1"/>
                </a:solidFill>
                <a:latin typeface="Calibri"/>
                <a:ea typeface="Calibri"/>
                <a:cs typeface="Calibri"/>
                <a:sym typeface="Calibri"/>
              </a:rPr>
              <a:t>A barra de endereços é o local em que se encontra o link da página visitada. A função adicional dessa parte no Chrome é que ao digitar palavras-chave na lacuna, o mecanismo de busca do Google é automaticamente ativado e exibe os resultados.</a:t>
            </a:r>
            <a:endParaRPr/>
          </a:p>
        </p:txBody>
      </p:sp>
      <p:pic>
        <p:nvPicPr>
          <p:cNvPr id="1165" name="Google Shape;1165;p165"/>
          <p:cNvPicPr preferRelativeResize="0"/>
          <p:nvPr/>
        </p:nvPicPr>
        <p:blipFill rotWithShape="1">
          <a:blip r:embed="rId3">
            <a:alphaModFix/>
          </a:blip>
          <a:srcRect b="0" l="0" r="0" t="0"/>
          <a:stretch/>
        </p:blipFill>
        <p:spPr>
          <a:xfrm>
            <a:off x="972988" y="1556931"/>
            <a:ext cx="7198024" cy="115199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6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Navegador - Google Chrome</a:t>
            </a:r>
            <a:endParaRPr b="1" sz="3600">
              <a:solidFill>
                <a:srgbClr val="006600"/>
              </a:solidFill>
              <a:latin typeface="Calibri"/>
              <a:ea typeface="Calibri"/>
              <a:cs typeface="Calibri"/>
              <a:sym typeface="Calibri"/>
            </a:endParaRPr>
          </a:p>
        </p:txBody>
      </p:sp>
      <p:sp>
        <p:nvSpPr>
          <p:cNvPr id="1171" name="Google Shape;1171;p166"/>
          <p:cNvSpPr/>
          <p:nvPr/>
        </p:nvSpPr>
        <p:spPr>
          <a:xfrm>
            <a:off x="417771" y="3104077"/>
            <a:ext cx="8305482" cy="226215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Calibri"/>
              <a:buAutoNum type="arabicPeriod" startAt="5"/>
            </a:pPr>
            <a:r>
              <a:rPr lang="pt-BR" sz="2000">
                <a:solidFill>
                  <a:schemeClr val="dk1"/>
                </a:solidFill>
                <a:latin typeface="Calibri"/>
                <a:ea typeface="Calibri"/>
                <a:cs typeface="Calibri"/>
                <a:sym typeface="Calibri"/>
              </a:rPr>
              <a:t>Abre uma nova aba de navegação, o que permite visitar outros sites sem precisar de duas janelas diferentes.</a:t>
            </a:r>
            <a:endParaRPr/>
          </a:p>
          <a:p>
            <a:pPr indent="-276225" lvl="0" marL="342900" marR="0" rtl="0" algn="just">
              <a:spcBef>
                <a:spcPts val="0"/>
              </a:spcBef>
              <a:spcAft>
                <a:spcPts val="0"/>
              </a:spcAft>
              <a:buClr>
                <a:schemeClr val="dk1"/>
              </a:buClr>
              <a:buSzPts val="1050"/>
              <a:buFont typeface="Calibri"/>
              <a:buNone/>
            </a:pPr>
            <a:r>
              <a:t/>
            </a:r>
            <a:endParaRPr sz="105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Calibri"/>
              <a:buAutoNum type="arabicPeriod" startAt="5"/>
            </a:pPr>
            <a:r>
              <a:rPr lang="pt-BR" sz="2000">
                <a:solidFill>
                  <a:schemeClr val="dk1"/>
                </a:solidFill>
                <a:latin typeface="Calibri"/>
                <a:ea typeface="Calibri"/>
                <a:cs typeface="Calibri"/>
                <a:sym typeface="Calibri"/>
              </a:rPr>
              <a:t>A estrela adiciona a página em exibição aos favoritos, que nada mais são do que sites que você quer ter a disposição de um modo mais rápido e fácil de encontrar.</a:t>
            </a:r>
            <a:endParaRPr/>
          </a:p>
          <a:p>
            <a:pPr indent="-276225" lvl="0" marL="342900" marR="0" rtl="0" algn="just">
              <a:spcBef>
                <a:spcPts val="0"/>
              </a:spcBef>
              <a:spcAft>
                <a:spcPts val="0"/>
              </a:spcAft>
              <a:buClr>
                <a:schemeClr val="dk1"/>
              </a:buClr>
              <a:buSzPts val="1050"/>
              <a:buFont typeface="Calibri"/>
              <a:buNone/>
            </a:pPr>
            <a:r>
              <a:t/>
            </a:r>
            <a:endParaRPr sz="1050">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Calibri"/>
              <a:buAutoNum type="arabicPeriod" startAt="5"/>
            </a:pPr>
            <a:r>
              <a:rPr lang="pt-BR" sz="2000">
                <a:solidFill>
                  <a:schemeClr val="dk1"/>
                </a:solidFill>
                <a:latin typeface="Calibri"/>
                <a:ea typeface="Calibri"/>
                <a:cs typeface="Calibri"/>
                <a:sym typeface="Calibri"/>
              </a:rPr>
              <a:t>Abrem as funções gerais do navegador.</a:t>
            </a:r>
            <a:endParaRPr/>
          </a:p>
        </p:txBody>
      </p:sp>
      <p:pic>
        <p:nvPicPr>
          <p:cNvPr id="1172" name="Google Shape;1172;p166"/>
          <p:cNvPicPr preferRelativeResize="0"/>
          <p:nvPr/>
        </p:nvPicPr>
        <p:blipFill rotWithShape="1">
          <a:blip r:embed="rId3">
            <a:alphaModFix/>
          </a:blip>
          <a:srcRect b="0" l="0" r="0" t="0"/>
          <a:stretch/>
        </p:blipFill>
        <p:spPr>
          <a:xfrm>
            <a:off x="972988" y="1556931"/>
            <a:ext cx="7198024" cy="115199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6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a:t>
            </a:r>
            <a:endParaRPr b="1" sz="3600">
              <a:solidFill>
                <a:srgbClr val="006600"/>
              </a:solidFill>
              <a:latin typeface="Calibri"/>
              <a:ea typeface="Calibri"/>
              <a:cs typeface="Calibri"/>
              <a:sym typeface="Calibri"/>
            </a:endParaRPr>
          </a:p>
        </p:txBody>
      </p:sp>
      <p:sp>
        <p:nvSpPr>
          <p:cNvPr id="1178" name="Google Shape;1178;p167"/>
          <p:cNvSpPr/>
          <p:nvPr/>
        </p:nvSpPr>
        <p:spPr>
          <a:xfrm>
            <a:off x="755575" y="1988840"/>
            <a:ext cx="7702625" cy="31700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Google é uma empresa multinacional de serviços online e software dos Estados Unidos. O Google hospeda e desenvolve uma série de serviços e produtos baseados na internet e gera lucro principalmente através da publicidade.</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Disponibilizado ao público em 1998, o Google Search foi o primeiro produto da empresa e hoje é o motor de buscas mais popular e eficaz da Internet. Com ele podemos encontrar uma quantidade gigantesca de conteúdos, de qualquer natureza, de forma específica e simplificada.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6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a:t>
            </a:r>
            <a:endParaRPr b="1" sz="3600">
              <a:solidFill>
                <a:srgbClr val="006600"/>
              </a:solidFill>
              <a:latin typeface="Calibri"/>
              <a:ea typeface="Calibri"/>
              <a:cs typeface="Calibri"/>
              <a:sym typeface="Calibri"/>
            </a:endParaRPr>
          </a:p>
        </p:txBody>
      </p:sp>
      <p:sp>
        <p:nvSpPr>
          <p:cNvPr id="1184" name="Google Shape;1184;p168"/>
          <p:cNvSpPr/>
          <p:nvPr/>
        </p:nvSpPr>
        <p:spPr>
          <a:xfrm>
            <a:off x="419259" y="4093898"/>
            <a:ext cx="8305482"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Disponibilizaremos aqui formas básicas de fazer buscas e também algumas dicas de refinamento das mesmas. Antes de tudo, abra o seu navegador (Chrome, Internet Explorer, Firefox, etc) e digite o endereço do Google </a:t>
            </a:r>
            <a:r>
              <a:rPr lang="pt-BR" sz="2000" u="sng">
                <a:solidFill>
                  <a:schemeClr val="dk1"/>
                </a:solidFill>
                <a:latin typeface="Calibri"/>
                <a:ea typeface="Calibri"/>
                <a:cs typeface="Calibri"/>
                <a:sym typeface="Calibri"/>
                <a:hlinkClick r:id="rId3">
                  <a:extLst>
                    <a:ext uri="{A12FA001-AC4F-418D-AE19-62706E023703}">
                      <ahyp:hlinkClr val="tx"/>
                    </a:ext>
                  </a:extLst>
                </a:hlinkClick>
              </a:rPr>
              <a:t>www.google.com.br</a:t>
            </a:r>
            <a:r>
              <a:rPr lang="pt-BR" sz="2000">
                <a:solidFill>
                  <a:schemeClr val="dk1"/>
                </a:solidFill>
                <a:latin typeface="Calibri"/>
                <a:ea typeface="Calibri"/>
                <a:cs typeface="Calibri"/>
                <a:sym typeface="Calibri"/>
              </a:rPr>
              <a:t> na barra de endereços do navegador como mostrado na figura a seguir.</a:t>
            </a:r>
            <a:endParaRPr/>
          </a:p>
        </p:txBody>
      </p:sp>
      <p:pic>
        <p:nvPicPr>
          <p:cNvPr id="1185" name="Google Shape;1185;p168"/>
          <p:cNvPicPr preferRelativeResize="0"/>
          <p:nvPr/>
        </p:nvPicPr>
        <p:blipFill rotWithShape="1">
          <a:blip r:embed="rId4">
            <a:alphaModFix/>
          </a:blip>
          <a:srcRect b="36061" l="0" r="0" t="0"/>
          <a:stretch/>
        </p:blipFill>
        <p:spPr>
          <a:xfrm>
            <a:off x="1874520" y="1340768"/>
            <a:ext cx="5394960" cy="238125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6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a:t>
            </a:r>
            <a:endParaRPr b="1" sz="3600">
              <a:solidFill>
                <a:srgbClr val="006600"/>
              </a:solidFill>
              <a:latin typeface="Calibri"/>
              <a:ea typeface="Calibri"/>
              <a:cs typeface="Calibri"/>
              <a:sym typeface="Calibri"/>
            </a:endParaRPr>
          </a:p>
        </p:txBody>
      </p:sp>
      <p:sp>
        <p:nvSpPr>
          <p:cNvPr id="1191" name="Google Shape;1191;p169"/>
          <p:cNvSpPr/>
          <p:nvPr/>
        </p:nvSpPr>
        <p:spPr>
          <a:xfrm>
            <a:off x="419259" y="4093898"/>
            <a:ext cx="8305482" cy="1323439"/>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Digite a palavra ou frase que você gostaria de pesquisar. Você poderia pesquisar "empregos em redes de computadores", ou "apostila de manutenção de notebooks", por exemplo. Ao digitar algo para a busca, clique no botão Pesquisa Google ou dê Enter.</a:t>
            </a:r>
            <a:endParaRPr/>
          </a:p>
        </p:txBody>
      </p:sp>
      <p:pic>
        <p:nvPicPr>
          <p:cNvPr id="1192" name="Google Shape;1192;p169"/>
          <p:cNvPicPr preferRelativeResize="0"/>
          <p:nvPr/>
        </p:nvPicPr>
        <p:blipFill rotWithShape="1">
          <a:blip r:embed="rId3">
            <a:alphaModFix/>
          </a:blip>
          <a:srcRect b="36061" l="0" r="0" t="0"/>
          <a:stretch/>
        </p:blipFill>
        <p:spPr>
          <a:xfrm>
            <a:off x="1874520" y="1340768"/>
            <a:ext cx="5394960" cy="2381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Mouse</a:t>
            </a:r>
            <a:endParaRPr b="1" i="0" sz="3600" u="none" cap="none" strike="noStrike">
              <a:solidFill>
                <a:srgbClr val="006600"/>
              </a:solidFill>
              <a:latin typeface="Calibri"/>
              <a:ea typeface="Calibri"/>
              <a:cs typeface="Calibri"/>
              <a:sym typeface="Calibri"/>
            </a:endParaRPr>
          </a:p>
        </p:txBody>
      </p:sp>
      <p:pic>
        <p:nvPicPr>
          <p:cNvPr descr="C:\Users\Alesanco\AppData\Local\Microsoft\Windows\INetCache\Content.Word\006.jpg" id="177" name="Google Shape;177;p17"/>
          <p:cNvPicPr preferRelativeResize="0"/>
          <p:nvPr/>
        </p:nvPicPr>
        <p:blipFill rotWithShape="1">
          <a:blip r:embed="rId3">
            <a:alphaModFix/>
          </a:blip>
          <a:srcRect b="0" l="0" r="0" t="0"/>
          <a:stretch/>
        </p:blipFill>
        <p:spPr>
          <a:xfrm>
            <a:off x="2849327" y="1157428"/>
            <a:ext cx="3445346" cy="47198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7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a:t>
            </a:r>
            <a:endParaRPr b="1" sz="3600">
              <a:solidFill>
                <a:srgbClr val="006600"/>
              </a:solidFill>
              <a:latin typeface="Calibri"/>
              <a:ea typeface="Calibri"/>
              <a:cs typeface="Calibri"/>
              <a:sym typeface="Calibri"/>
            </a:endParaRPr>
          </a:p>
        </p:txBody>
      </p:sp>
      <p:pic>
        <p:nvPicPr>
          <p:cNvPr id="1198" name="Google Shape;1198;p170"/>
          <p:cNvPicPr preferRelativeResize="0"/>
          <p:nvPr/>
        </p:nvPicPr>
        <p:blipFill rotWithShape="1">
          <a:blip r:embed="rId3">
            <a:alphaModFix/>
          </a:blip>
          <a:srcRect b="0" l="0" r="0" t="0"/>
          <a:stretch/>
        </p:blipFill>
        <p:spPr>
          <a:xfrm>
            <a:off x="1331640" y="1365920"/>
            <a:ext cx="6480720" cy="447340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7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a:t>
            </a:r>
            <a:endParaRPr b="1" sz="3600">
              <a:solidFill>
                <a:srgbClr val="006600"/>
              </a:solidFill>
              <a:latin typeface="Calibri"/>
              <a:ea typeface="Calibri"/>
              <a:cs typeface="Calibri"/>
              <a:sym typeface="Calibri"/>
            </a:endParaRPr>
          </a:p>
        </p:txBody>
      </p:sp>
      <p:sp>
        <p:nvSpPr>
          <p:cNvPr id="1204" name="Google Shape;1204;p171"/>
          <p:cNvSpPr/>
          <p:nvPr/>
        </p:nvSpPr>
        <p:spPr>
          <a:xfrm>
            <a:off x="419259" y="1700808"/>
            <a:ext cx="8305482" cy="30239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Isso é uma busca básica típica. Existem outras formas de melhorar os resultados da busca e que apresentaremos de forma topicalizada e objetiva. Eis:</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b="1" lang="pt-BR" sz="2000">
                <a:solidFill>
                  <a:schemeClr val="dk1"/>
                </a:solidFill>
                <a:latin typeface="Calibri"/>
                <a:ea typeface="Calibri"/>
                <a:cs typeface="Calibri"/>
                <a:sym typeface="Calibri"/>
              </a:rPr>
              <a:t>Seja mais específico – </a:t>
            </a:r>
            <a:r>
              <a:rPr lang="pt-BR" sz="2000">
                <a:solidFill>
                  <a:schemeClr val="dk1"/>
                </a:solidFill>
                <a:latin typeface="Calibri"/>
                <a:ea typeface="Calibri"/>
                <a:cs typeface="Calibri"/>
                <a:sym typeface="Calibri"/>
              </a:rPr>
              <a:t>Ao invés de procurar por “vagas de emprego” simplesmente, poderia procurar por “vagas de emprego em recife representação comercial”.</a:t>
            </a:r>
            <a:endParaRPr/>
          </a:p>
          <a:p>
            <a:pPr indent="0" lvl="0" marL="0" marR="0" rtl="0" algn="just">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just">
              <a:spcBef>
                <a:spcPts val="0"/>
              </a:spcBef>
              <a:spcAft>
                <a:spcPts val="0"/>
              </a:spcAft>
              <a:buNone/>
            </a:pPr>
            <a:r>
              <a:rPr b="1" lang="pt-BR" sz="2000">
                <a:solidFill>
                  <a:schemeClr val="dk1"/>
                </a:solidFill>
                <a:latin typeface="Calibri"/>
                <a:ea typeface="Calibri"/>
                <a:cs typeface="Calibri"/>
                <a:sym typeface="Calibri"/>
              </a:rPr>
              <a:t>Aspas – </a:t>
            </a:r>
            <a:r>
              <a:rPr lang="pt-BR" sz="2000">
                <a:solidFill>
                  <a:schemeClr val="dk1"/>
                </a:solidFill>
                <a:latin typeface="Calibri"/>
                <a:ea typeface="Calibri"/>
                <a:cs typeface="Calibri"/>
                <a:sym typeface="Calibri"/>
              </a:rPr>
              <a:t>Colocando sua pesquisa entre aspas o Google somente irá exibir sites que possuam em seu conteúdo exatamente a frase em questão.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7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a:t>
            </a:r>
            <a:endParaRPr b="1" sz="3600">
              <a:solidFill>
                <a:srgbClr val="006600"/>
              </a:solidFill>
              <a:latin typeface="Calibri"/>
              <a:ea typeface="Calibri"/>
              <a:cs typeface="Calibri"/>
              <a:sym typeface="Calibri"/>
            </a:endParaRPr>
          </a:p>
        </p:txBody>
      </p:sp>
      <p:sp>
        <p:nvSpPr>
          <p:cNvPr id="1210" name="Google Shape;1210;p172"/>
          <p:cNvSpPr/>
          <p:nvPr/>
        </p:nvSpPr>
        <p:spPr>
          <a:xfrm>
            <a:off x="419259" y="1700808"/>
            <a:ext cx="8305482" cy="31854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pt-BR" sz="2000">
                <a:solidFill>
                  <a:schemeClr val="dk1"/>
                </a:solidFill>
                <a:latin typeface="Calibri"/>
                <a:ea typeface="Calibri"/>
                <a:cs typeface="Calibri"/>
                <a:sym typeface="Calibri"/>
              </a:rPr>
              <a:t>Sinais de + (mais) ou – (menos) – </a:t>
            </a:r>
            <a:r>
              <a:rPr lang="pt-BR" sz="2000">
                <a:solidFill>
                  <a:schemeClr val="dk1"/>
                </a:solidFill>
                <a:latin typeface="Calibri"/>
                <a:ea typeface="Calibri"/>
                <a:cs typeface="Calibri"/>
                <a:sym typeface="Calibri"/>
              </a:rPr>
              <a:t>Esse recurso é interessante, pois o Google pesquisa baseado no “ou”, ou seja, a busca por Adriano Mineirinho lhe trará resultados sobre as duas palavras ou a primeira ou a segunda.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just">
              <a:spcBef>
                <a:spcPts val="0"/>
              </a:spcBef>
              <a:spcAft>
                <a:spcPts val="0"/>
              </a:spcAft>
              <a:buNone/>
            </a:pPr>
            <a:r>
              <a:rPr b="1" lang="pt-BR" sz="2000">
                <a:solidFill>
                  <a:schemeClr val="dk1"/>
                </a:solidFill>
                <a:latin typeface="Calibri"/>
                <a:ea typeface="Calibri"/>
                <a:cs typeface="Calibri"/>
                <a:sym typeface="Calibri"/>
              </a:rPr>
              <a:t>Inurl: ou site – </a:t>
            </a:r>
            <a:r>
              <a:rPr lang="pt-BR" sz="2000">
                <a:solidFill>
                  <a:schemeClr val="dk1"/>
                </a:solidFill>
                <a:latin typeface="Calibri"/>
                <a:ea typeface="Calibri"/>
                <a:cs typeface="Calibri"/>
                <a:sym typeface="Calibri"/>
              </a:rPr>
              <a:t>Com esses comandos você pode pesquisar por um conteúdo exclusivamente dentro de um site que possua tal palavra no endereço ou dentro de um domínio específico. Ex.:  site:www.uol.com.br Itália</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just">
              <a:spcBef>
                <a:spcPts val="0"/>
              </a:spcBef>
              <a:spcAft>
                <a:spcPts val="0"/>
              </a:spcAft>
              <a:buNone/>
            </a:pPr>
            <a:r>
              <a:rPr b="1" lang="pt-BR" sz="2000">
                <a:solidFill>
                  <a:schemeClr val="dk1"/>
                </a:solidFill>
                <a:latin typeface="Calibri"/>
                <a:ea typeface="Calibri"/>
                <a:cs typeface="Calibri"/>
                <a:sym typeface="Calibri"/>
              </a:rPr>
              <a:t>Filetype – </a:t>
            </a:r>
            <a:r>
              <a:rPr lang="pt-BR" sz="2000">
                <a:solidFill>
                  <a:schemeClr val="dk1"/>
                </a:solidFill>
                <a:latin typeface="Calibri"/>
                <a:ea typeface="Calibri"/>
                <a:cs typeface="Calibri"/>
                <a:sym typeface="Calibri"/>
              </a:rPr>
              <a:t>Filtra o tipo de arquivo desejado, exemplo: PDF, TXT, EXL... Caso desejemos procurar por apostilas de Word no formato PDF, poderia fazer: filetype:pdf “apostila de word”.</a:t>
            </a:r>
            <a:endParaRPr sz="2000">
              <a:solidFill>
                <a:schemeClr val="dk1"/>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7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a:t>
            </a:r>
            <a:endParaRPr b="1" sz="3600">
              <a:solidFill>
                <a:srgbClr val="006600"/>
              </a:solidFill>
              <a:latin typeface="Calibri"/>
              <a:ea typeface="Calibri"/>
              <a:cs typeface="Calibri"/>
              <a:sym typeface="Calibri"/>
            </a:endParaRPr>
          </a:p>
        </p:txBody>
      </p:sp>
      <p:pic>
        <p:nvPicPr>
          <p:cNvPr id="1216" name="Google Shape;1216;p173"/>
          <p:cNvPicPr preferRelativeResize="0"/>
          <p:nvPr/>
        </p:nvPicPr>
        <p:blipFill rotWithShape="1">
          <a:blip r:embed="rId3">
            <a:alphaModFix/>
          </a:blip>
          <a:srcRect b="0" l="0" r="0" t="0"/>
          <a:stretch/>
        </p:blipFill>
        <p:spPr>
          <a:xfrm>
            <a:off x="1259632" y="1412776"/>
            <a:ext cx="6624736" cy="4572812"/>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7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 – Imagens, Vídeos e Mapas</a:t>
            </a:r>
            <a:endParaRPr b="1" sz="3600">
              <a:solidFill>
                <a:srgbClr val="006600"/>
              </a:solidFill>
              <a:latin typeface="Calibri"/>
              <a:ea typeface="Calibri"/>
              <a:cs typeface="Calibri"/>
              <a:sym typeface="Calibri"/>
            </a:endParaRPr>
          </a:p>
        </p:txBody>
      </p:sp>
      <p:sp>
        <p:nvSpPr>
          <p:cNvPr id="1222" name="Google Shape;1222;p174"/>
          <p:cNvSpPr/>
          <p:nvPr/>
        </p:nvSpPr>
        <p:spPr>
          <a:xfrm>
            <a:off x="685799" y="1700808"/>
            <a:ext cx="7772401"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Além dessas opções de refinamento, podemos utilizar o motor de busca para pesquisar em locais mais específicos ou de outra natureza. Estamos falando de pesquisar em imagens, vídeos e mapas.</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imagens, o procedimento é bem parecido com a pesquisa de texto, onde informamos o que se deseja encontrar e clicamos no botão de pesquisa. Logo em seguida, acima das ferramentas de pesquisa, temos outro menu com opções da natureza da busca, como mostrado na imagem a seguir.</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7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 – Imagens, Vídeos e Mapas</a:t>
            </a:r>
            <a:endParaRPr/>
          </a:p>
        </p:txBody>
      </p:sp>
      <p:pic>
        <p:nvPicPr>
          <p:cNvPr id="1228" name="Google Shape;1228;p175"/>
          <p:cNvPicPr preferRelativeResize="0"/>
          <p:nvPr/>
        </p:nvPicPr>
        <p:blipFill rotWithShape="1">
          <a:blip r:embed="rId3">
            <a:alphaModFix/>
          </a:blip>
          <a:srcRect b="0" l="0" r="0" t="0"/>
          <a:stretch/>
        </p:blipFill>
        <p:spPr>
          <a:xfrm>
            <a:off x="805861" y="1591787"/>
            <a:ext cx="7532278" cy="3356530"/>
          </a:xfrm>
          <a:prstGeom prst="rect">
            <a:avLst/>
          </a:prstGeom>
          <a:noFill/>
          <a:ln>
            <a:noFill/>
          </a:ln>
        </p:spPr>
      </p:pic>
      <p:sp>
        <p:nvSpPr>
          <p:cNvPr id="1229" name="Google Shape;1229;p175"/>
          <p:cNvSpPr/>
          <p:nvPr/>
        </p:nvSpPr>
        <p:spPr>
          <a:xfrm>
            <a:off x="563705" y="5093419"/>
            <a:ext cx="8016590"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Ao clicar na opção Imagens, a busca pelo termo “Tecnologia” retornará resultados gráficos relevantes.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7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 – Imagens, Vídeos e Mapas</a:t>
            </a:r>
            <a:endParaRPr/>
          </a:p>
        </p:txBody>
      </p:sp>
      <p:pic>
        <p:nvPicPr>
          <p:cNvPr id="1235" name="Google Shape;1235;p176"/>
          <p:cNvPicPr preferRelativeResize="0"/>
          <p:nvPr/>
        </p:nvPicPr>
        <p:blipFill rotWithShape="1">
          <a:blip r:embed="rId3">
            <a:alphaModFix/>
          </a:blip>
          <a:srcRect b="0" l="0" r="0" t="0"/>
          <a:stretch/>
        </p:blipFill>
        <p:spPr>
          <a:xfrm>
            <a:off x="1547663" y="1514649"/>
            <a:ext cx="6048674" cy="4175734"/>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7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 – Imagens, Vídeos e Mapas</a:t>
            </a:r>
            <a:endParaRPr/>
          </a:p>
        </p:txBody>
      </p:sp>
      <p:pic>
        <p:nvPicPr>
          <p:cNvPr id="1241" name="Google Shape;1241;p177"/>
          <p:cNvPicPr preferRelativeResize="0"/>
          <p:nvPr/>
        </p:nvPicPr>
        <p:blipFill rotWithShape="1">
          <a:blip r:embed="rId3">
            <a:alphaModFix/>
          </a:blip>
          <a:srcRect b="0" l="0" r="0" t="0"/>
          <a:stretch/>
        </p:blipFill>
        <p:spPr>
          <a:xfrm>
            <a:off x="1547663" y="1558078"/>
            <a:ext cx="6048674" cy="4175178"/>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7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 – Imagens, Vídeos e Mapas</a:t>
            </a:r>
            <a:endParaRPr/>
          </a:p>
        </p:txBody>
      </p:sp>
      <p:pic>
        <p:nvPicPr>
          <p:cNvPr id="1247" name="Google Shape;1247;p178"/>
          <p:cNvPicPr preferRelativeResize="0"/>
          <p:nvPr/>
        </p:nvPicPr>
        <p:blipFill rotWithShape="1">
          <a:blip r:embed="rId3">
            <a:alphaModFix/>
          </a:blip>
          <a:srcRect b="0" l="0" r="0" t="0"/>
          <a:stretch/>
        </p:blipFill>
        <p:spPr>
          <a:xfrm>
            <a:off x="1547663" y="1803739"/>
            <a:ext cx="6048674" cy="3250522"/>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7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 – Imagens, Vídeos e Mapas</a:t>
            </a:r>
            <a:endParaRPr b="1" sz="3600">
              <a:solidFill>
                <a:srgbClr val="006600"/>
              </a:solidFill>
              <a:latin typeface="Calibri"/>
              <a:ea typeface="Calibri"/>
              <a:cs typeface="Calibri"/>
              <a:sym typeface="Calibri"/>
            </a:endParaRPr>
          </a:p>
        </p:txBody>
      </p:sp>
      <p:sp>
        <p:nvSpPr>
          <p:cNvPr id="1253" name="Google Shape;1253;p179"/>
          <p:cNvSpPr/>
          <p:nvPr/>
        </p:nvSpPr>
        <p:spPr>
          <a:xfrm>
            <a:off x="755575" y="1700808"/>
            <a:ext cx="77026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Calibri"/>
                <a:ea typeface="Calibri"/>
                <a:cs typeface="Calibri"/>
                <a:sym typeface="Calibri"/>
              </a:rPr>
              <a:t>	Para mapas, podemos ir diretamente para o site de mapas mais conhecido, o Google Maps.  O site é o </a:t>
            </a:r>
            <a:r>
              <a:rPr lang="pt-BR" sz="2000" u="sng">
                <a:solidFill>
                  <a:schemeClr val="dk1"/>
                </a:solidFill>
                <a:latin typeface="Calibri"/>
                <a:ea typeface="Calibri"/>
                <a:cs typeface="Calibri"/>
                <a:sym typeface="Calibri"/>
                <a:hlinkClick r:id="rId3">
                  <a:extLst>
                    <a:ext uri="{A12FA001-AC4F-418D-AE19-62706E023703}">
                      <ahyp:hlinkClr val="tx"/>
                    </a:ext>
                  </a:extLst>
                </a:hlinkClick>
              </a:rPr>
              <a:t>maps.google.com.br</a:t>
            </a:r>
            <a:r>
              <a:rPr lang="pt-BR"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1254" name="Google Shape;1254;p179"/>
          <p:cNvPicPr preferRelativeResize="0"/>
          <p:nvPr/>
        </p:nvPicPr>
        <p:blipFill rotWithShape="1">
          <a:blip r:embed="rId4">
            <a:alphaModFix/>
          </a:blip>
          <a:srcRect b="0" l="0" r="0" t="0"/>
          <a:stretch/>
        </p:blipFill>
        <p:spPr>
          <a:xfrm>
            <a:off x="2352700" y="2852936"/>
            <a:ext cx="4438600" cy="3063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Mouse</a:t>
            </a:r>
            <a:endParaRPr b="1" i="0" sz="3600" u="none" cap="none" strike="noStrike">
              <a:solidFill>
                <a:srgbClr val="006600"/>
              </a:solidFill>
              <a:latin typeface="Calibri"/>
              <a:ea typeface="Calibri"/>
              <a:cs typeface="Calibri"/>
              <a:sym typeface="Calibri"/>
            </a:endParaRPr>
          </a:p>
        </p:txBody>
      </p:sp>
      <p:pic>
        <p:nvPicPr>
          <p:cNvPr id="183" name="Google Shape;183;p18"/>
          <p:cNvPicPr preferRelativeResize="0"/>
          <p:nvPr/>
        </p:nvPicPr>
        <p:blipFill rotWithShape="1">
          <a:blip r:embed="rId3">
            <a:alphaModFix/>
          </a:blip>
          <a:srcRect b="0" l="0" r="0" t="0"/>
          <a:stretch/>
        </p:blipFill>
        <p:spPr>
          <a:xfrm>
            <a:off x="3733923" y="4581128"/>
            <a:ext cx="4563602" cy="1206108"/>
          </a:xfrm>
          <a:prstGeom prst="rect">
            <a:avLst/>
          </a:prstGeom>
          <a:noFill/>
          <a:ln>
            <a:noFill/>
          </a:ln>
        </p:spPr>
      </p:pic>
      <p:pic>
        <p:nvPicPr>
          <p:cNvPr id="184" name="Google Shape;184;p18"/>
          <p:cNvPicPr preferRelativeResize="0"/>
          <p:nvPr/>
        </p:nvPicPr>
        <p:blipFill rotWithShape="1">
          <a:blip r:embed="rId4">
            <a:alphaModFix/>
          </a:blip>
          <a:srcRect b="0" l="0" r="0" t="0"/>
          <a:stretch/>
        </p:blipFill>
        <p:spPr>
          <a:xfrm>
            <a:off x="6012160" y="2307974"/>
            <a:ext cx="2285365" cy="2152015"/>
          </a:xfrm>
          <a:prstGeom prst="rect">
            <a:avLst/>
          </a:prstGeom>
          <a:noFill/>
          <a:ln>
            <a:noFill/>
          </a:ln>
        </p:spPr>
      </p:pic>
      <p:sp>
        <p:nvSpPr>
          <p:cNvPr id="185" name="Google Shape;185;p18"/>
          <p:cNvSpPr/>
          <p:nvPr/>
        </p:nvSpPr>
        <p:spPr>
          <a:xfrm>
            <a:off x="827584" y="2473999"/>
            <a:ext cx="5188139" cy="10156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pt-BR" sz="2000">
                <a:solidFill>
                  <a:schemeClr val="dk1"/>
                </a:solidFill>
                <a:latin typeface="Calibri"/>
                <a:ea typeface="Calibri"/>
                <a:cs typeface="Calibri"/>
                <a:sym typeface="Calibri"/>
              </a:rPr>
              <a:t>Pressionando e movendo o cursor do mouse</a:t>
            </a:r>
            <a:endParaRPr/>
          </a:p>
          <a:p>
            <a:pPr indent="0" lvl="1" marL="0" marR="0" rtl="0" algn="l">
              <a:lnSpc>
                <a:spcPct val="150000"/>
              </a:lnSpc>
              <a:spcBef>
                <a:spcPts val="0"/>
              </a:spcBef>
              <a:spcAft>
                <a:spcPts val="0"/>
              </a:spcAft>
              <a:buNone/>
            </a:pPr>
            <a:r>
              <a:rPr b="0" i="0" lang="pt-BR" sz="2000" u="none" cap="none" strike="noStrike">
                <a:solidFill>
                  <a:schemeClr val="dk1"/>
                </a:solidFill>
                <a:latin typeface="Calibri"/>
                <a:ea typeface="Calibri"/>
                <a:cs typeface="Calibri"/>
                <a:sym typeface="Calibri"/>
              </a:rPr>
              <a:t>Apontando, clicando e arrastando o cursor</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8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Search – Imagens, Vídeos e Mapas</a:t>
            </a:r>
            <a:endParaRPr b="1" sz="3600">
              <a:solidFill>
                <a:srgbClr val="006600"/>
              </a:solidFill>
              <a:latin typeface="Calibri"/>
              <a:ea typeface="Calibri"/>
              <a:cs typeface="Calibri"/>
              <a:sym typeface="Calibri"/>
            </a:endParaRPr>
          </a:p>
        </p:txBody>
      </p:sp>
      <p:sp>
        <p:nvSpPr>
          <p:cNvPr id="1260" name="Google Shape;1260;p180"/>
          <p:cNvSpPr/>
          <p:nvPr/>
        </p:nvSpPr>
        <p:spPr>
          <a:xfrm>
            <a:off x="755575" y="4653412"/>
            <a:ext cx="7702625"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Neste serviço podemos fazer pesquisas de endereços, conhecer pontos turísticos, “navegar” pelas ruas de uma cidade, calcular distância entre pontos, verificar a situação do trânsito em um dado momento, entre muitos outras possibilidades. </a:t>
            </a:r>
            <a:endParaRPr/>
          </a:p>
        </p:txBody>
      </p:sp>
      <p:pic>
        <p:nvPicPr>
          <p:cNvPr id="1261" name="Google Shape;1261;p180"/>
          <p:cNvPicPr preferRelativeResize="0"/>
          <p:nvPr/>
        </p:nvPicPr>
        <p:blipFill rotWithShape="1">
          <a:blip r:embed="rId3">
            <a:alphaModFix/>
          </a:blip>
          <a:srcRect b="0" l="0" r="0" t="0"/>
          <a:stretch/>
        </p:blipFill>
        <p:spPr>
          <a:xfrm>
            <a:off x="2267744" y="1400538"/>
            <a:ext cx="4608512" cy="318059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8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Translate</a:t>
            </a:r>
            <a:endParaRPr b="1" sz="3600">
              <a:solidFill>
                <a:srgbClr val="006600"/>
              </a:solidFill>
              <a:latin typeface="Calibri"/>
              <a:ea typeface="Calibri"/>
              <a:cs typeface="Calibri"/>
              <a:sym typeface="Calibri"/>
            </a:endParaRPr>
          </a:p>
        </p:txBody>
      </p:sp>
      <p:sp>
        <p:nvSpPr>
          <p:cNvPr id="1267" name="Google Shape;1267;p181"/>
          <p:cNvSpPr/>
          <p:nvPr/>
        </p:nvSpPr>
        <p:spPr>
          <a:xfrm>
            <a:off x="755575" y="1916832"/>
            <a:ext cx="7702625"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Google Tradutor é um serviço virtual gratuito da empresa Google para tradução instantânea de textos e sites. Para acessá-lo, basta buscar pelo termo “tradutor” no site do Google e a primeira opção será do Google Tradutor. Pode-se também digitar diretamente o endereço do serviço </a:t>
            </a:r>
            <a:r>
              <a:rPr lang="pt-BR" sz="2000" u="sng">
                <a:solidFill>
                  <a:schemeClr val="dk1"/>
                </a:solidFill>
                <a:latin typeface="Calibri"/>
                <a:ea typeface="Calibri"/>
                <a:cs typeface="Calibri"/>
                <a:sym typeface="Calibri"/>
                <a:hlinkClick r:id="rId3">
                  <a:extLst>
                    <a:ext uri="{A12FA001-AC4F-418D-AE19-62706E023703}">
                      <ahyp:hlinkClr val="tx"/>
                    </a:ext>
                  </a:extLst>
                </a:hlinkClick>
              </a:rPr>
              <a:t>https://translate.google.com.br/</a:t>
            </a:r>
            <a:r>
              <a:rPr lang="pt-BR" sz="2000">
                <a:solidFill>
                  <a:schemeClr val="dk1"/>
                </a:solidFill>
                <a:latin typeface="Calibri"/>
                <a:ea typeface="Calibri"/>
                <a:cs typeface="Calibri"/>
                <a:sym typeface="Calibri"/>
              </a:rPr>
              <a:t> na barra de endereços que o resultado é o mesmo.</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8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Google Translate</a:t>
            </a:r>
            <a:endParaRPr b="1" sz="3600">
              <a:solidFill>
                <a:srgbClr val="006600"/>
              </a:solidFill>
              <a:latin typeface="Calibri"/>
              <a:ea typeface="Calibri"/>
              <a:cs typeface="Calibri"/>
              <a:sym typeface="Calibri"/>
            </a:endParaRPr>
          </a:p>
        </p:txBody>
      </p:sp>
      <p:pic>
        <p:nvPicPr>
          <p:cNvPr id="1273" name="Google Shape;1273;p182"/>
          <p:cNvPicPr preferRelativeResize="0"/>
          <p:nvPr/>
        </p:nvPicPr>
        <p:blipFill rotWithShape="1">
          <a:blip r:embed="rId3">
            <a:alphaModFix/>
          </a:blip>
          <a:srcRect b="0" l="0" r="0" t="0"/>
          <a:stretch/>
        </p:blipFill>
        <p:spPr>
          <a:xfrm>
            <a:off x="1691680" y="1502162"/>
            <a:ext cx="5760640" cy="4046132"/>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8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Gmail</a:t>
            </a:r>
            <a:endParaRPr b="1" sz="3600">
              <a:solidFill>
                <a:srgbClr val="006600"/>
              </a:solidFill>
              <a:latin typeface="Calibri"/>
              <a:ea typeface="Calibri"/>
              <a:cs typeface="Calibri"/>
              <a:sym typeface="Calibri"/>
            </a:endParaRPr>
          </a:p>
        </p:txBody>
      </p:sp>
      <p:sp>
        <p:nvSpPr>
          <p:cNvPr id="1279" name="Google Shape;1279;p183"/>
          <p:cNvSpPr/>
          <p:nvPr/>
        </p:nvSpPr>
        <p:spPr>
          <a:xfrm>
            <a:off x="685799" y="1916832"/>
            <a:ext cx="7702625" cy="31700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Gmail (também Google Mail) é um serviço gratuito de webmail criado pela Google em 2004. Por padrão, o Gmail está configurado para usar o HTTPS, um protocolo seguro que fornece comunicações autenticadas e criptografadas. Atualmente novos cadastros estão abertos ao público e podem ser feitos diretamente no site.</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acessar o Gmail, basta digitar </a:t>
            </a:r>
            <a:r>
              <a:rPr lang="pt-BR" sz="2000" u="sng">
                <a:solidFill>
                  <a:schemeClr val="dk1"/>
                </a:solidFill>
                <a:latin typeface="Calibri"/>
                <a:ea typeface="Calibri"/>
                <a:cs typeface="Calibri"/>
                <a:sym typeface="Calibri"/>
                <a:hlinkClick r:id="rId3">
                  <a:extLst>
                    <a:ext uri="{A12FA001-AC4F-418D-AE19-62706E023703}">
                      <ahyp:hlinkClr val="tx"/>
                    </a:ext>
                  </a:extLst>
                </a:hlinkClick>
              </a:rPr>
              <a:t>gmail.com</a:t>
            </a:r>
            <a:r>
              <a:rPr lang="pt-BR" sz="2000">
                <a:solidFill>
                  <a:schemeClr val="dk1"/>
                </a:solidFill>
                <a:latin typeface="Calibri"/>
                <a:ea typeface="Calibri"/>
                <a:cs typeface="Calibri"/>
                <a:sym typeface="Calibri"/>
              </a:rPr>
              <a:t> na barra de endereços do navegador. Para ter uma conta de e-mail, se faz necessário um cadastro pessoal no próprio site como mostrado a seguir.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8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Gmail</a:t>
            </a:r>
            <a:endParaRPr b="1" sz="3600">
              <a:solidFill>
                <a:srgbClr val="006600"/>
              </a:solidFill>
              <a:latin typeface="Calibri"/>
              <a:ea typeface="Calibri"/>
              <a:cs typeface="Calibri"/>
              <a:sym typeface="Calibri"/>
            </a:endParaRPr>
          </a:p>
        </p:txBody>
      </p:sp>
      <p:pic>
        <p:nvPicPr>
          <p:cNvPr id="1285" name="Google Shape;1285;p184"/>
          <p:cNvPicPr preferRelativeResize="0"/>
          <p:nvPr/>
        </p:nvPicPr>
        <p:blipFill rotWithShape="1">
          <a:blip r:embed="rId3">
            <a:alphaModFix/>
          </a:blip>
          <a:srcRect b="0" l="0" r="0" t="0"/>
          <a:stretch/>
        </p:blipFill>
        <p:spPr>
          <a:xfrm>
            <a:off x="702266" y="2132856"/>
            <a:ext cx="7739468" cy="2376264"/>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8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Gmail</a:t>
            </a:r>
            <a:endParaRPr b="1" sz="3600">
              <a:solidFill>
                <a:srgbClr val="006600"/>
              </a:solidFill>
              <a:latin typeface="Calibri"/>
              <a:ea typeface="Calibri"/>
              <a:cs typeface="Calibri"/>
              <a:sym typeface="Calibri"/>
            </a:endParaRPr>
          </a:p>
        </p:txBody>
      </p:sp>
      <p:pic>
        <p:nvPicPr>
          <p:cNvPr id="1291" name="Google Shape;1291;p185"/>
          <p:cNvPicPr preferRelativeResize="0"/>
          <p:nvPr/>
        </p:nvPicPr>
        <p:blipFill rotWithShape="1">
          <a:blip r:embed="rId3">
            <a:alphaModFix/>
          </a:blip>
          <a:srcRect b="0" l="0" r="0" t="0"/>
          <a:stretch/>
        </p:blipFill>
        <p:spPr>
          <a:xfrm>
            <a:off x="685800" y="1340768"/>
            <a:ext cx="4622118" cy="4464496"/>
          </a:xfrm>
          <a:prstGeom prst="rect">
            <a:avLst/>
          </a:prstGeom>
          <a:noFill/>
          <a:ln>
            <a:noFill/>
          </a:ln>
        </p:spPr>
      </p:pic>
      <p:pic>
        <p:nvPicPr>
          <p:cNvPr id="1292" name="Google Shape;1292;p185"/>
          <p:cNvPicPr preferRelativeResize="0"/>
          <p:nvPr/>
        </p:nvPicPr>
        <p:blipFill rotWithShape="1">
          <a:blip r:embed="rId4">
            <a:alphaModFix/>
          </a:blip>
          <a:srcRect b="38854" l="0" r="0" t="22388"/>
          <a:stretch/>
        </p:blipFill>
        <p:spPr>
          <a:xfrm>
            <a:off x="5436096" y="1340768"/>
            <a:ext cx="3364230" cy="172466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8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Gmail</a:t>
            </a:r>
            <a:endParaRPr b="1" sz="3600">
              <a:solidFill>
                <a:srgbClr val="006600"/>
              </a:solidFill>
              <a:latin typeface="Calibri"/>
              <a:ea typeface="Calibri"/>
              <a:cs typeface="Calibri"/>
              <a:sym typeface="Calibri"/>
            </a:endParaRPr>
          </a:p>
        </p:txBody>
      </p:sp>
      <p:pic>
        <p:nvPicPr>
          <p:cNvPr id="1298" name="Google Shape;1298;p186"/>
          <p:cNvPicPr preferRelativeResize="0"/>
          <p:nvPr/>
        </p:nvPicPr>
        <p:blipFill rotWithShape="1">
          <a:blip r:embed="rId3">
            <a:alphaModFix/>
          </a:blip>
          <a:srcRect b="0" l="0" r="0" t="0"/>
          <a:stretch/>
        </p:blipFill>
        <p:spPr>
          <a:xfrm>
            <a:off x="1689668" y="1340768"/>
            <a:ext cx="5764664" cy="446449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8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Gmail</a:t>
            </a:r>
            <a:endParaRPr b="1" sz="3600">
              <a:solidFill>
                <a:srgbClr val="006600"/>
              </a:solidFill>
              <a:latin typeface="Calibri"/>
              <a:ea typeface="Calibri"/>
              <a:cs typeface="Calibri"/>
              <a:sym typeface="Calibri"/>
            </a:endParaRPr>
          </a:p>
        </p:txBody>
      </p:sp>
      <p:pic>
        <p:nvPicPr>
          <p:cNvPr id="1304" name="Google Shape;1304;p187"/>
          <p:cNvPicPr preferRelativeResize="0"/>
          <p:nvPr/>
        </p:nvPicPr>
        <p:blipFill rotWithShape="1">
          <a:blip r:embed="rId3">
            <a:alphaModFix/>
          </a:blip>
          <a:srcRect b="0" l="0" r="0" t="0"/>
          <a:stretch/>
        </p:blipFill>
        <p:spPr>
          <a:xfrm>
            <a:off x="1707180" y="1340768"/>
            <a:ext cx="5764664" cy="446449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88"/>
          <p:cNvSpPr txBox="1"/>
          <p:nvPr/>
        </p:nvSpPr>
        <p:spPr>
          <a:xfrm>
            <a:off x="685800" y="17445"/>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Gmail</a:t>
            </a:r>
            <a:endParaRPr b="1" sz="3600">
              <a:solidFill>
                <a:srgbClr val="006600"/>
              </a:solidFill>
              <a:latin typeface="Calibri"/>
              <a:ea typeface="Calibri"/>
              <a:cs typeface="Calibri"/>
              <a:sym typeface="Calibri"/>
            </a:endParaRPr>
          </a:p>
        </p:txBody>
      </p:sp>
      <p:pic>
        <p:nvPicPr>
          <p:cNvPr id="1310" name="Google Shape;1310;p188"/>
          <p:cNvPicPr preferRelativeResize="0"/>
          <p:nvPr/>
        </p:nvPicPr>
        <p:blipFill rotWithShape="1">
          <a:blip r:embed="rId3">
            <a:alphaModFix/>
          </a:blip>
          <a:srcRect b="28125" l="0" r="0" t="0"/>
          <a:stretch/>
        </p:blipFill>
        <p:spPr>
          <a:xfrm>
            <a:off x="1338031" y="1844824"/>
            <a:ext cx="6467938" cy="3600402"/>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8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Dicas de Sites e Serviços</a:t>
            </a:r>
            <a:endParaRPr b="1" sz="3600">
              <a:solidFill>
                <a:srgbClr val="006600"/>
              </a:solidFill>
              <a:latin typeface="Calibri"/>
              <a:ea typeface="Calibri"/>
              <a:cs typeface="Calibri"/>
              <a:sym typeface="Calibri"/>
            </a:endParaRPr>
          </a:p>
        </p:txBody>
      </p:sp>
      <p:sp>
        <p:nvSpPr>
          <p:cNvPr id="1316" name="Google Shape;1316;p189"/>
          <p:cNvSpPr/>
          <p:nvPr/>
        </p:nvSpPr>
        <p:spPr>
          <a:xfrm>
            <a:off x="419259" y="1556792"/>
            <a:ext cx="8305482" cy="923330"/>
          </a:xfrm>
          <a:prstGeom prst="rect">
            <a:avLst/>
          </a:prstGeom>
          <a:noFill/>
          <a:ln>
            <a:noFill/>
          </a:ln>
        </p:spPr>
        <p:txBody>
          <a:bodyPr anchorCtr="0" anchor="t" bIns="45700" lIns="91425" spcFirstLastPara="1" rIns="91425" wrap="square" tIns="45700">
            <a:spAutoFit/>
          </a:bodyPr>
          <a:lstStyle/>
          <a:p>
            <a:pPr indent="0" lvl="2" marL="0" marR="0" rtl="0" algn="just">
              <a:lnSpc>
                <a:spcPct val="150000"/>
              </a:lnSpc>
              <a:spcBef>
                <a:spcPts val="0"/>
              </a:spcBef>
              <a:spcAft>
                <a:spcPts val="0"/>
              </a:spcAft>
              <a:buNone/>
            </a:pPr>
            <a:r>
              <a:rPr b="1" i="0" lang="pt-BR" sz="1800" u="none" cap="none" strike="noStrike">
                <a:solidFill>
                  <a:schemeClr val="dk1"/>
                </a:solidFill>
                <a:latin typeface="Calibri"/>
                <a:ea typeface="Calibri"/>
                <a:cs typeface="Calibri"/>
                <a:sym typeface="Calibri"/>
              </a:rPr>
              <a:t>Superdownloads: </a:t>
            </a:r>
            <a:r>
              <a:rPr b="0" i="0" lang="pt-BR" sz="1800" u="none" cap="none" strike="noStrike">
                <a:solidFill>
                  <a:schemeClr val="dk1"/>
                </a:solidFill>
                <a:latin typeface="Calibri"/>
                <a:ea typeface="Calibri"/>
                <a:cs typeface="Calibri"/>
                <a:sym typeface="Calibri"/>
              </a:rPr>
              <a:t>Site criado em 1998 é especializado em concentrar instaladores de programas de qualquer natureza. Endereço: </a:t>
            </a:r>
            <a:r>
              <a:rPr b="0" i="0" lang="pt-BR"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http://www.superdownloads.com.br/</a:t>
            </a:r>
            <a:r>
              <a:rPr b="0" i="0" lang="pt-BR"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1317" name="Google Shape;1317;p189"/>
          <p:cNvPicPr preferRelativeResize="0"/>
          <p:nvPr/>
        </p:nvPicPr>
        <p:blipFill rotWithShape="1">
          <a:blip r:embed="rId4">
            <a:alphaModFix/>
          </a:blip>
          <a:srcRect b="31666" l="0" r="0" t="0"/>
          <a:stretch/>
        </p:blipFill>
        <p:spPr>
          <a:xfrm>
            <a:off x="1637814" y="2852935"/>
            <a:ext cx="5868372" cy="2737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000">
                <a:solidFill>
                  <a:srgbClr val="006600"/>
                </a:solidFill>
                <a:latin typeface="Calibri"/>
                <a:ea typeface="Calibri"/>
                <a:cs typeface="Calibri"/>
                <a:sym typeface="Calibri"/>
              </a:rPr>
              <a:t>Teclado</a:t>
            </a:r>
            <a:endParaRPr b="1" i="0" sz="4000" u="none" cap="none" strike="noStrike">
              <a:solidFill>
                <a:srgbClr val="006600"/>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9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Dicas de Sites e Serviços</a:t>
            </a:r>
            <a:endParaRPr b="1" sz="3600">
              <a:solidFill>
                <a:srgbClr val="006600"/>
              </a:solidFill>
              <a:latin typeface="Calibri"/>
              <a:ea typeface="Calibri"/>
              <a:cs typeface="Calibri"/>
              <a:sym typeface="Calibri"/>
            </a:endParaRPr>
          </a:p>
        </p:txBody>
      </p:sp>
      <p:sp>
        <p:nvSpPr>
          <p:cNvPr id="1323" name="Google Shape;1323;p190"/>
          <p:cNvSpPr/>
          <p:nvPr/>
        </p:nvSpPr>
        <p:spPr>
          <a:xfrm>
            <a:off x="685801" y="1556792"/>
            <a:ext cx="8038940" cy="1754326"/>
          </a:xfrm>
          <a:prstGeom prst="rect">
            <a:avLst/>
          </a:prstGeom>
          <a:noFill/>
          <a:ln>
            <a:noFill/>
          </a:ln>
        </p:spPr>
        <p:txBody>
          <a:bodyPr anchorCtr="0" anchor="t" bIns="45700" lIns="91425" spcFirstLastPara="1" rIns="91425" wrap="square" tIns="45700">
            <a:spAutoFit/>
          </a:bodyPr>
          <a:lstStyle/>
          <a:p>
            <a:pPr indent="0" lvl="2" marL="0" marR="0" rtl="0" algn="just">
              <a:lnSpc>
                <a:spcPct val="150000"/>
              </a:lnSpc>
              <a:spcBef>
                <a:spcPts val="0"/>
              </a:spcBef>
              <a:spcAft>
                <a:spcPts val="0"/>
              </a:spcAft>
              <a:buNone/>
            </a:pPr>
            <a:r>
              <a:rPr b="1" i="0" lang="pt-BR" sz="1800" u="none" cap="none" strike="noStrike">
                <a:solidFill>
                  <a:schemeClr val="dk1"/>
                </a:solidFill>
                <a:latin typeface="Calibri"/>
                <a:ea typeface="Calibri"/>
                <a:cs typeface="Calibri"/>
                <a:sym typeface="Calibri"/>
              </a:rPr>
              <a:t>Ninite : </a:t>
            </a:r>
            <a:r>
              <a:rPr b="0" i="0" lang="pt-BR" sz="1800" u="none" cap="none" strike="noStrike">
                <a:solidFill>
                  <a:schemeClr val="dk1"/>
                </a:solidFill>
                <a:latin typeface="Calibri"/>
                <a:ea typeface="Calibri"/>
                <a:cs typeface="Calibri"/>
                <a:sym typeface="Calibri"/>
              </a:rPr>
              <a:t>O Ninite permite instalar todos os programas desejados de uma só tacada, com o mínimo de interferência do usuário. Ele tem a vantagem de baixar na hora os pacotes mais recentes, mas exige uma conexão à internet.  Endereço: </a:t>
            </a:r>
            <a:r>
              <a:rPr b="0" i="0" lang="pt-BR"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https://ninite.com/</a:t>
            </a:r>
            <a:r>
              <a:rPr b="0" i="0" lang="pt-BR"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1324" name="Google Shape;1324;p190"/>
          <p:cNvPicPr preferRelativeResize="0"/>
          <p:nvPr/>
        </p:nvPicPr>
        <p:blipFill rotWithShape="1">
          <a:blip r:embed="rId4">
            <a:alphaModFix/>
          </a:blip>
          <a:srcRect b="49152" l="0" r="39781" t="2280"/>
          <a:stretch/>
        </p:blipFill>
        <p:spPr>
          <a:xfrm>
            <a:off x="2411760" y="3311118"/>
            <a:ext cx="4608512" cy="2453627"/>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9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Dicas de Sites e Serviços</a:t>
            </a:r>
            <a:endParaRPr b="1" sz="3600">
              <a:solidFill>
                <a:srgbClr val="006600"/>
              </a:solidFill>
              <a:latin typeface="Calibri"/>
              <a:ea typeface="Calibri"/>
              <a:cs typeface="Calibri"/>
              <a:sym typeface="Calibri"/>
            </a:endParaRPr>
          </a:p>
        </p:txBody>
      </p:sp>
      <p:sp>
        <p:nvSpPr>
          <p:cNvPr id="1330" name="Google Shape;1330;p191"/>
          <p:cNvSpPr/>
          <p:nvPr/>
        </p:nvSpPr>
        <p:spPr>
          <a:xfrm>
            <a:off x="685799" y="1556792"/>
            <a:ext cx="8038941" cy="1338828"/>
          </a:xfrm>
          <a:prstGeom prst="rect">
            <a:avLst/>
          </a:prstGeom>
          <a:noFill/>
          <a:ln>
            <a:noFill/>
          </a:ln>
        </p:spPr>
        <p:txBody>
          <a:bodyPr anchorCtr="0" anchor="t" bIns="45700" lIns="91425" spcFirstLastPara="1" rIns="91425" wrap="square" tIns="45700">
            <a:spAutoFit/>
          </a:bodyPr>
          <a:lstStyle/>
          <a:p>
            <a:pPr indent="0" lvl="2" marL="0" marR="0" rtl="0" algn="just">
              <a:lnSpc>
                <a:spcPct val="150000"/>
              </a:lnSpc>
              <a:spcBef>
                <a:spcPts val="0"/>
              </a:spcBef>
              <a:spcAft>
                <a:spcPts val="0"/>
              </a:spcAft>
              <a:buNone/>
            </a:pPr>
            <a:r>
              <a:rPr b="1" i="0" lang="pt-BR" sz="1800" u="none" cap="none" strike="noStrike">
                <a:solidFill>
                  <a:schemeClr val="dk1"/>
                </a:solidFill>
                <a:latin typeface="Calibri"/>
                <a:ea typeface="Calibri"/>
                <a:cs typeface="Calibri"/>
                <a:sym typeface="Calibri"/>
              </a:rPr>
              <a:t>Speedtest: </a:t>
            </a:r>
            <a:r>
              <a:rPr b="0" i="0" lang="pt-BR" sz="1800" u="none" cap="none" strike="noStrike">
                <a:solidFill>
                  <a:schemeClr val="dk1"/>
                </a:solidFill>
                <a:latin typeface="Calibri"/>
                <a:ea typeface="Calibri"/>
                <a:cs typeface="Calibri"/>
                <a:sym typeface="Calibri"/>
              </a:rPr>
              <a:t>Speedtest.net é um aplicativo que serve para medir a velocidade de download e de upload da sua conexão com a internet. Endereço: </a:t>
            </a:r>
            <a:r>
              <a:rPr b="0" i="0" lang="pt-BR"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http://www.speedtest.net/</a:t>
            </a:r>
            <a:r>
              <a:rPr b="0" i="0" lang="pt-BR"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1331" name="Google Shape;1331;p191"/>
          <p:cNvPicPr preferRelativeResize="0"/>
          <p:nvPr/>
        </p:nvPicPr>
        <p:blipFill rotWithShape="1">
          <a:blip r:embed="rId4">
            <a:alphaModFix/>
          </a:blip>
          <a:srcRect b="0" l="0" r="0" t="1553"/>
          <a:stretch/>
        </p:blipFill>
        <p:spPr>
          <a:xfrm>
            <a:off x="3419872" y="2895620"/>
            <a:ext cx="4464496" cy="300023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9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Dicas de Sites e Serviços</a:t>
            </a:r>
            <a:endParaRPr b="1" sz="3600">
              <a:solidFill>
                <a:srgbClr val="006600"/>
              </a:solidFill>
              <a:latin typeface="Calibri"/>
              <a:ea typeface="Calibri"/>
              <a:cs typeface="Calibri"/>
              <a:sym typeface="Calibri"/>
            </a:endParaRPr>
          </a:p>
        </p:txBody>
      </p:sp>
      <p:sp>
        <p:nvSpPr>
          <p:cNvPr id="1337" name="Google Shape;1337;p192"/>
          <p:cNvSpPr/>
          <p:nvPr/>
        </p:nvSpPr>
        <p:spPr>
          <a:xfrm>
            <a:off x="685799" y="1556792"/>
            <a:ext cx="8038941" cy="1754326"/>
          </a:xfrm>
          <a:prstGeom prst="rect">
            <a:avLst/>
          </a:prstGeom>
          <a:noFill/>
          <a:ln>
            <a:noFill/>
          </a:ln>
        </p:spPr>
        <p:txBody>
          <a:bodyPr anchorCtr="0" anchor="t" bIns="45700" lIns="91425" spcFirstLastPara="1" rIns="91425" wrap="square" tIns="45700">
            <a:spAutoFit/>
          </a:bodyPr>
          <a:lstStyle/>
          <a:p>
            <a:pPr indent="0" lvl="2" marL="0" marR="0" rtl="0" algn="just">
              <a:lnSpc>
                <a:spcPct val="150000"/>
              </a:lnSpc>
              <a:spcBef>
                <a:spcPts val="0"/>
              </a:spcBef>
              <a:spcAft>
                <a:spcPts val="0"/>
              </a:spcAft>
              <a:buNone/>
            </a:pPr>
            <a:r>
              <a:rPr b="1" i="0" lang="pt-BR" sz="1800" u="none" cap="none" strike="noStrike">
                <a:solidFill>
                  <a:schemeClr val="dk1"/>
                </a:solidFill>
                <a:latin typeface="Calibri"/>
                <a:ea typeface="Calibri"/>
                <a:cs typeface="Calibri"/>
                <a:sym typeface="Calibri"/>
              </a:rPr>
              <a:t>Wikipedia: </a:t>
            </a:r>
            <a:r>
              <a:rPr b="0" i="0" lang="pt-BR" sz="1800" u="none" cap="none" strike="noStrike">
                <a:solidFill>
                  <a:schemeClr val="dk1"/>
                </a:solidFill>
                <a:latin typeface="Calibri"/>
                <a:ea typeface="Calibri"/>
                <a:cs typeface="Calibri"/>
                <a:sym typeface="Calibri"/>
              </a:rPr>
              <a:t>Wikipédia é um projeto de enciclopédia multilíngue de licença livre, baseado na web, escrito de maneira colaborativa (pelos usuários) e que se encontra atualmente sob administração da Fundação Wikimedia, uma organização sem fins lucrativos. Endereço: http://pt.wikipedia.org/ </a:t>
            </a:r>
            <a:endParaRPr/>
          </a:p>
        </p:txBody>
      </p:sp>
      <p:pic>
        <p:nvPicPr>
          <p:cNvPr id="1338" name="Google Shape;1338;p192"/>
          <p:cNvPicPr preferRelativeResize="0"/>
          <p:nvPr/>
        </p:nvPicPr>
        <p:blipFill rotWithShape="1">
          <a:blip r:embed="rId3">
            <a:alphaModFix/>
          </a:blip>
          <a:srcRect b="0" l="0" r="0" t="0"/>
          <a:stretch/>
        </p:blipFill>
        <p:spPr>
          <a:xfrm>
            <a:off x="2790822" y="3445536"/>
            <a:ext cx="3562356" cy="24317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
          <p:cNvSpPr txBox="1"/>
          <p:nvPr/>
        </p:nvSpPr>
        <p:spPr>
          <a:xfrm>
            <a:off x="611188" y="2132856"/>
            <a:ext cx="7921625" cy="324036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03300"/>
              </a:buClr>
              <a:buSzPts val="6800"/>
              <a:buFont typeface="Cambria"/>
              <a:buNone/>
            </a:pPr>
            <a:r>
              <a:rPr b="1" lang="pt-BR" sz="6800">
                <a:solidFill>
                  <a:srgbClr val="003300"/>
                </a:solidFill>
                <a:latin typeface="Cambria"/>
                <a:ea typeface="Cambria"/>
                <a:cs typeface="Cambria"/>
                <a:sym typeface="Cambria"/>
              </a:rPr>
              <a:t>INFORMÁTICA EDUCATIVA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3600">
                <a:solidFill>
                  <a:srgbClr val="006600"/>
                </a:solidFill>
                <a:latin typeface="Calibri"/>
                <a:ea typeface="Calibri"/>
                <a:cs typeface="Calibri"/>
                <a:sym typeface="Calibri"/>
              </a:rPr>
              <a:t>Teclado</a:t>
            </a:r>
            <a:endParaRPr b="1" i="0" sz="3600" u="none" cap="none" strike="noStrike">
              <a:solidFill>
                <a:srgbClr val="006600"/>
              </a:solidFill>
              <a:latin typeface="Calibri"/>
              <a:ea typeface="Calibri"/>
              <a:cs typeface="Calibri"/>
              <a:sym typeface="Calibri"/>
            </a:endParaRPr>
          </a:p>
        </p:txBody>
      </p:sp>
      <p:pic>
        <p:nvPicPr>
          <p:cNvPr descr="009" id="196" name="Google Shape;196;p20"/>
          <p:cNvPicPr preferRelativeResize="0"/>
          <p:nvPr/>
        </p:nvPicPr>
        <p:blipFill rotWithShape="1">
          <a:blip r:embed="rId3">
            <a:alphaModFix/>
          </a:blip>
          <a:srcRect b="0" l="0" r="0" t="0"/>
          <a:stretch/>
        </p:blipFill>
        <p:spPr>
          <a:xfrm>
            <a:off x="830281" y="1514650"/>
            <a:ext cx="7483438" cy="3917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Teclado</a:t>
            </a:r>
            <a:endParaRPr b="1" i="0" sz="3600" u="none" cap="none" strike="noStrike">
              <a:solidFill>
                <a:srgbClr val="006600"/>
              </a:solidFill>
              <a:latin typeface="Calibri"/>
              <a:ea typeface="Calibri"/>
              <a:cs typeface="Calibri"/>
              <a:sym typeface="Calibri"/>
            </a:endParaRPr>
          </a:p>
        </p:txBody>
      </p:sp>
      <p:sp>
        <p:nvSpPr>
          <p:cNvPr id="202" name="Google Shape;202;p21"/>
          <p:cNvSpPr txBox="1"/>
          <p:nvPr/>
        </p:nvSpPr>
        <p:spPr>
          <a:xfrm>
            <a:off x="899592" y="1412776"/>
            <a:ext cx="7272808" cy="466281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Teclas de digitação (alfanuméricas) </a:t>
            </a:r>
            <a:r>
              <a:rPr lang="pt-BR" sz="1800">
                <a:solidFill>
                  <a:schemeClr val="dk1"/>
                </a:solidFill>
                <a:latin typeface="Calibri"/>
                <a:ea typeface="Calibri"/>
                <a:cs typeface="Calibri"/>
                <a:sym typeface="Calibri"/>
              </a:rPr>
              <a:t>– Incluem as mesmas letras, números, pontuação e símbolos encontrados em uma máquina de escrever tradicional.</a:t>
            </a:r>
            <a:endParaRPr/>
          </a:p>
          <a:p>
            <a:pPr indent="-171450" lvl="0" marL="285750" marR="0" rtl="0" algn="just">
              <a:lnSpc>
                <a:spcPct val="15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Teclas de controle </a:t>
            </a:r>
            <a:r>
              <a:rPr lang="pt-BR" sz="1800">
                <a:solidFill>
                  <a:schemeClr val="dk1"/>
                </a:solidFill>
                <a:latin typeface="Calibri"/>
                <a:ea typeface="Calibri"/>
                <a:cs typeface="Calibri"/>
                <a:sym typeface="Calibri"/>
              </a:rPr>
              <a:t>– São usadas sozinhas ou em combinação com outras teclas para executar determinadas ações. As teclas de controle mais usadas são Ctrl, Alt, a tecla de logotipo do Windows   e Esc.</a:t>
            </a:r>
            <a:endParaRPr/>
          </a:p>
          <a:p>
            <a:pPr indent="-171450" lvl="0" marL="285750" marR="0" rtl="0" algn="just">
              <a:lnSpc>
                <a:spcPct val="15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Teclas de função </a:t>
            </a:r>
            <a:r>
              <a:rPr lang="pt-BR" sz="1800">
                <a:solidFill>
                  <a:schemeClr val="dk1"/>
                </a:solidFill>
                <a:latin typeface="Calibri"/>
                <a:ea typeface="Calibri"/>
                <a:cs typeface="Calibri"/>
                <a:sym typeface="Calibri"/>
              </a:rPr>
              <a:t>– São usadas para executar tarefas específicas. Elas foram rotuladas como F1, F2, F3 e assim por diante até F12. A funcionalidade dessas teclas varia de programa para programa.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Teclado</a:t>
            </a:r>
            <a:endParaRPr b="1" i="0" sz="3600" u="none" cap="none" strike="noStrike">
              <a:solidFill>
                <a:srgbClr val="006600"/>
              </a:solidFill>
              <a:latin typeface="Calibri"/>
              <a:ea typeface="Calibri"/>
              <a:cs typeface="Calibri"/>
              <a:sym typeface="Calibri"/>
            </a:endParaRPr>
          </a:p>
        </p:txBody>
      </p:sp>
      <p:sp>
        <p:nvSpPr>
          <p:cNvPr id="208" name="Google Shape;208;p22"/>
          <p:cNvSpPr txBox="1"/>
          <p:nvPr/>
        </p:nvSpPr>
        <p:spPr>
          <a:xfrm>
            <a:off x="827584" y="1412776"/>
            <a:ext cx="7344816" cy="300082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Teclas de navegação </a:t>
            </a:r>
            <a:r>
              <a:rPr lang="pt-BR" sz="1800">
                <a:solidFill>
                  <a:schemeClr val="dk1"/>
                </a:solidFill>
                <a:latin typeface="Calibri"/>
                <a:ea typeface="Calibri"/>
                <a:cs typeface="Calibri"/>
                <a:sym typeface="Calibri"/>
              </a:rPr>
              <a:t>– Permitem editar texto e mover-se por documentos ou páginas da Web. Elas incluem as teclas de direção, Home, End, Page Up, Page Down, Delete e Insert.</a:t>
            </a:r>
            <a:endParaRPr/>
          </a:p>
          <a:p>
            <a:pPr indent="-171450" lvl="0" marL="285750" marR="0" rtl="0" algn="just">
              <a:lnSpc>
                <a:spcPct val="15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Teclado numérico </a:t>
            </a:r>
            <a:r>
              <a:rPr lang="pt-BR" sz="1800">
                <a:solidFill>
                  <a:schemeClr val="dk1"/>
                </a:solidFill>
                <a:latin typeface="Calibri"/>
                <a:ea typeface="Calibri"/>
                <a:cs typeface="Calibri"/>
                <a:sym typeface="Calibri"/>
              </a:rPr>
              <a:t>– É útil para digitar números rapidamente. As teclas estão agrupadas em bloco na mesma disposição de uma calculadora convencional.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Teclado</a:t>
            </a:r>
            <a:endParaRPr b="1" i="0" sz="3600" u="none" cap="none" strike="noStrike">
              <a:solidFill>
                <a:srgbClr val="006600"/>
              </a:solidFill>
              <a:latin typeface="Calibri"/>
              <a:ea typeface="Calibri"/>
              <a:cs typeface="Calibri"/>
              <a:sym typeface="Calibri"/>
            </a:endParaRPr>
          </a:p>
        </p:txBody>
      </p:sp>
      <p:graphicFrame>
        <p:nvGraphicFramePr>
          <p:cNvPr id="214" name="Google Shape;214;p23"/>
          <p:cNvGraphicFramePr/>
          <p:nvPr/>
        </p:nvGraphicFramePr>
        <p:xfrm>
          <a:off x="936712" y="1124743"/>
          <a:ext cx="3000000" cy="3000000"/>
        </p:xfrm>
        <a:graphic>
          <a:graphicData uri="http://schemas.openxmlformats.org/drawingml/2006/table">
            <a:tbl>
              <a:tblPr bandRow="1" firstCol="1" firstRow="1">
                <a:noFill/>
                <a:tableStyleId>{FA46ADE9-3358-44E8-8C0C-A53FB3466D93}</a:tableStyleId>
              </a:tblPr>
              <a:tblGrid>
                <a:gridCol w="1438325"/>
                <a:gridCol w="5832250"/>
              </a:tblGrid>
              <a:tr h="504050">
                <a:tc>
                  <a:txBody>
                    <a:bodyPr/>
                    <a:lstStyle/>
                    <a:p>
                      <a:pPr indent="0" lvl="0" marL="0" marR="0" rtl="0" algn="l">
                        <a:lnSpc>
                          <a:spcPct val="115000"/>
                        </a:lnSpc>
                        <a:spcBef>
                          <a:spcPts val="0"/>
                        </a:spcBef>
                        <a:spcAft>
                          <a:spcPts val="0"/>
                        </a:spcAft>
                        <a:buNone/>
                      </a:pPr>
                      <a:r>
                        <a:rPr lang="pt-BR" sz="1800" u="none" cap="none" strike="noStrike"/>
                        <a:t>Pressione</a:t>
                      </a:r>
                      <a:endParaRPr sz="1800" u="none" cap="none" strike="noStrike">
                        <a:latin typeface="Times New Roman"/>
                        <a:ea typeface="Times New Roman"/>
                        <a:cs typeface="Times New Roman"/>
                        <a:sym typeface="Times New Roman"/>
                      </a:endParaRPr>
                    </a:p>
                  </a:txBody>
                  <a:tcPr marT="0" marB="0" marR="44450" marL="44450" anchor="ctr"/>
                </a:tc>
                <a:tc>
                  <a:txBody>
                    <a:bodyPr/>
                    <a:lstStyle/>
                    <a:p>
                      <a:pPr indent="0" lvl="0" marL="0" marR="0" rtl="0" algn="l">
                        <a:lnSpc>
                          <a:spcPct val="115000"/>
                        </a:lnSpc>
                        <a:spcBef>
                          <a:spcPts val="0"/>
                        </a:spcBef>
                        <a:spcAft>
                          <a:spcPts val="0"/>
                        </a:spcAft>
                        <a:buNone/>
                      </a:pPr>
                      <a:r>
                        <a:rPr lang="pt-BR" sz="1800" u="none" cap="none" strike="noStrike"/>
                        <a:t>Função</a:t>
                      </a:r>
                      <a:endParaRPr sz="1800" u="none" cap="none" strike="noStrike">
                        <a:latin typeface="Times New Roman"/>
                        <a:ea typeface="Times New Roman"/>
                        <a:cs typeface="Times New Roman"/>
                        <a:sym typeface="Times New Roman"/>
                      </a:endParaRPr>
                    </a:p>
                  </a:txBody>
                  <a:tcPr marT="0" marB="0" marR="44450" marL="44450" anchor="ctr"/>
                </a:tc>
              </a:tr>
              <a:tr h="1249600">
                <a:tc>
                  <a:txBody>
                    <a:bodyPr/>
                    <a:lstStyle/>
                    <a:p>
                      <a:pPr indent="0" lvl="0" marL="0" marR="0" rtl="0" algn="l">
                        <a:lnSpc>
                          <a:spcPct val="150000"/>
                        </a:lnSpc>
                        <a:spcBef>
                          <a:spcPts val="0"/>
                        </a:spcBef>
                        <a:spcAft>
                          <a:spcPts val="0"/>
                        </a:spcAft>
                        <a:buNone/>
                      </a:pPr>
                      <a:r>
                        <a:rPr lang="pt-BR" sz="1800" u="none" cap="none" strike="noStrike"/>
                        <a:t>Seta para →,←,↑ ou ↓</a:t>
                      </a:r>
                      <a:endParaRPr sz="1800" u="none" cap="none" strike="noStrike">
                        <a:latin typeface="Times New Roman"/>
                        <a:ea typeface="Times New Roman"/>
                        <a:cs typeface="Times New Roman"/>
                        <a:sym typeface="Times New Roman"/>
                      </a:endParaRPr>
                    </a:p>
                  </a:txBody>
                  <a:tcPr marT="0" marB="0" marR="44450" marL="44450" anchor="ctr"/>
                </a:tc>
                <a:tc>
                  <a:txBody>
                    <a:bodyPr/>
                    <a:lstStyle/>
                    <a:p>
                      <a:pPr indent="0" lvl="0" marL="0" marR="0" rtl="0" algn="l">
                        <a:lnSpc>
                          <a:spcPct val="150000"/>
                        </a:lnSpc>
                        <a:spcBef>
                          <a:spcPts val="0"/>
                        </a:spcBef>
                        <a:spcAft>
                          <a:spcPts val="0"/>
                        </a:spcAft>
                        <a:buNone/>
                      </a:pPr>
                      <a:r>
                        <a:rPr lang="pt-BR" sz="1800" u="none" cap="none" strike="noStrike"/>
                        <a:t>Rolar uma página da Web na direção da seta ou mover o cursor ou a seleção um espaço ou uma linha na direção da seta</a:t>
                      </a:r>
                      <a:endParaRPr sz="1800" u="none" cap="none" strike="noStrike">
                        <a:latin typeface="Times New Roman"/>
                        <a:ea typeface="Times New Roman"/>
                        <a:cs typeface="Times New Roman"/>
                        <a:sym typeface="Times New Roman"/>
                      </a:endParaRPr>
                    </a:p>
                  </a:txBody>
                  <a:tcPr marT="0" marB="0" marR="44450" marL="44450" anchor="ctr"/>
                </a:tc>
              </a:tr>
              <a:tr h="847750">
                <a:tc>
                  <a:txBody>
                    <a:bodyPr/>
                    <a:lstStyle/>
                    <a:p>
                      <a:pPr indent="0" lvl="0" marL="0" marR="0" rtl="0" algn="l">
                        <a:lnSpc>
                          <a:spcPct val="150000"/>
                        </a:lnSpc>
                        <a:spcBef>
                          <a:spcPts val="0"/>
                        </a:spcBef>
                        <a:spcAft>
                          <a:spcPts val="0"/>
                        </a:spcAft>
                        <a:buNone/>
                      </a:pPr>
                      <a:r>
                        <a:rPr lang="pt-BR" sz="1800" u="none" cap="none" strike="noStrike"/>
                        <a:t>Home</a:t>
                      </a:r>
                      <a:endParaRPr sz="1800" u="none" cap="none" strike="noStrike">
                        <a:latin typeface="Times New Roman"/>
                        <a:ea typeface="Times New Roman"/>
                        <a:cs typeface="Times New Roman"/>
                        <a:sym typeface="Times New Roman"/>
                      </a:endParaRPr>
                    </a:p>
                  </a:txBody>
                  <a:tcPr marT="0" marB="0" marR="44450" marL="44450" anchor="ctr"/>
                </a:tc>
                <a:tc>
                  <a:txBody>
                    <a:bodyPr/>
                    <a:lstStyle/>
                    <a:p>
                      <a:pPr indent="0" lvl="0" marL="0" marR="0" rtl="0" algn="l">
                        <a:lnSpc>
                          <a:spcPct val="150000"/>
                        </a:lnSpc>
                        <a:spcBef>
                          <a:spcPts val="0"/>
                        </a:spcBef>
                        <a:spcAft>
                          <a:spcPts val="0"/>
                        </a:spcAft>
                        <a:buNone/>
                      </a:pPr>
                      <a:r>
                        <a:rPr lang="pt-BR" sz="1800" u="none" cap="none" strike="noStrike"/>
                        <a:t>Mover o cursor para o começo de uma linha ou ir para a parte superior de uma página da Web</a:t>
                      </a:r>
                      <a:endParaRPr sz="1800" u="none" cap="none" strike="noStrike">
                        <a:latin typeface="Times New Roman"/>
                        <a:ea typeface="Times New Roman"/>
                        <a:cs typeface="Times New Roman"/>
                        <a:sym typeface="Times New Roman"/>
                      </a:endParaRPr>
                    </a:p>
                  </a:txBody>
                  <a:tcPr marT="0" marB="0" marR="44450" marL="44450" anchor="ctr"/>
                </a:tc>
              </a:tr>
              <a:tr h="817675">
                <a:tc>
                  <a:txBody>
                    <a:bodyPr/>
                    <a:lstStyle/>
                    <a:p>
                      <a:pPr indent="0" lvl="0" marL="0" marR="0" rtl="0" algn="l">
                        <a:lnSpc>
                          <a:spcPct val="150000"/>
                        </a:lnSpc>
                        <a:spcBef>
                          <a:spcPts val="0"/>
                        </a:spcBef>
                        <a:spcAft>
                          <a:spcPts val="0"/>
                        </a:spcAft>
                        <a:buNone/>
                      </a:pPr>
                      <a:r>
                        <a:rPr lang="pt-BR" sz="1800" u="none" cap="none" strike="noStrike"/>
                        <a:t>End</a:t>
                      </a:r>
                      <a:endParaRPr sz="1800" u="none" cap="none" strike="noStrike">
                        <a:latin typeface="Times New Roman"/>
                        <a:ea typeface="Times New Roman"/>
                        <a:cs typeface="Times New Roman"/>
                        <a:sym typeface="Times New Roman"/>
                      </a:endParaRPr>
                    </a:p>
                  </a:txBody>
                  <a:tcPr marT="0" marB="0" marR="44450" marL="44450" anchor="ctr"/>
                </a:tc>
                <a:tc>
                  <a:txBody>
                    <a:bodyPr/>
                    <a:lstStyle/>
                    <a:p>
                      <a:pPr indent="0" lvl="0" marL="0" marR="0" rtl="0" algn="l">
                        <a:lnSpc>
                          <a:spcPct val="150000"/>
                        </a:lnSpc>
                        <a:spcBef>
                          <a:spcPts val="0"/>
                        </a:spcBef>
                        <a:spcAft>
                          <a:spcPts val="0"/>
                        </a:spcAft>
                        <a:buNone/>
                      </a:pPr>
                      <a:r>
                        <a:rPr lang="pt-BR" sz="1800" u="none" cap="none" strike="noStrike"/>
                        <a:t>Mover o cursor para o final de uma linha ou ir para a parte inferior de uma página da Web</a:t>
                      </a:r>
                      <a:endParaRPr sz="1800" u="none" cap="none" strike="noStrike">
                        <a:latin typeface="Times New Roman"/>
                        <a:ea typeface="Times New Roman"/>
                        <a:cs typeface="Times New Roman"/>
                        <a:sym typeface="Times New Roman"/>
                      </a:endParaRPr>
                    </a:p>
                  </a:txBody>
                  <a:tcPr marT="0" marB="0" marR="44450" marL="44450" anchor="ctr"/>
                </a:tc>
              </a:tr>
              <a:tr h="565175">
                <a:tc>
                  <a:txBody>
                    <a:bodyPr/>
                    <a:lstStyle/>
                    <a:p>
                      <a:pPr indent="0" lvl="0" marL="0" marR="0" rtl="0" algn="l">
                        <a:lnSpc>
                          <a:spcPct val="150000"/>
                        </a:lnSpc>
                        <a:spcBef>
                          <a:spcPts val="0"/>
                        </a:spcBef>
                        <a:spcAft>
                          <a:spcPts val="0"/>
                        </a:spcAft>
                        <a:buNone/>
                      </a:pPr>
                      <a:r>
                        <a:rPr lang="pt-BR" sz="1800" u="none" cap="none" strike="noStrike"/>
                        <a:t>Ctrl + Home</a:t>
                      </a:r>
                      <a:endParaRPr sz="1800" u="none" cap="none" strike="noStrike">
                        <a:latin typeface="Times New Roman"/>
                        <a:ea typeface="Times New Roman"/>
                        <a:cs typeface="Times New Roman"/>
                        <a:sym typeface="Times New Roman"/>
                      </a:endParaRPr>
                    </a:p>
                  </a:txBody>
                  <a:tcPr marT="0" marB="0" marR="44450" marL="44450" anchor="ctr"/>
                </a:tc>
                <a:tc>
                  <a:txBody>
                    <a:bodyPr/>
                    <a:lstStyle/>
                    <a:p>
                      <a:pPr indent="0" lvl="0" marL="0" marR="0" rtl="0" algn="l">
                        <a:lnSpc>
                          <a:spcPct val="150000"/>
                        </a:lnSpc>
                        <a:spcBef>
                          <a:spcPts val="0"/>
                        </a:spcBef>
                        <a:spcAft>
                          <a:spcPts val="0"/>
                        </a:spcAft>
                        <a:buNone/>
                      </a:pPr>
                      <a:r>
                        <a:rPr lang="pt-BR" sz="1800" u="none" cap="none" strike="noStrike"/>
                        <a:t>Mover-se para a parte superior de um documento</a:t>
                      </a:r>
                      <a:endParaRPr sz="1800" u="none" cap="none" strike="noStrike">
                        <a:latin typeface="Times New Roman"/>
                        <a:ea typeface="Times New Roman"/>
                        <a:cs typeface="Times New Roman"/>
                        <a:sym typeface="Times New Roman"/>
                      </a:endParaRPr>
                    </a:p>
                  </a:txBody>
                  <a:tcPr marT="0" marB="0" marR="44450" marL="44450" anchor="ctr"/>
                </a:tc>
              </a:tr>
              <a:tr h="385750">
                <a:tc>
                  <a:txBody>
                    <a:bodyPr/>
                    <a:lstStyle/>
                    <a:p>
                      <a:pPr indent="0" lvl="0" marL="0" marR="0" rtl="0" algn="l">
                        <a:lnSpc>
                          <a:spcPct val="150000"/>
                        </a:lnSpc>
                        <a:spcBef>
                          <a:spcPts val="0"/>
                        </a:spcBef>
                        <a:spcAft>
                          <a:spcPts val="0"/>
                        </a:spcAft>
                        <a:buNone/>
                      </a:pPr>
                      <a:r>
                        <a:rPr lang="pt-BR" sz="1800" u="none" cap="none" strike="noStrike"/>
                        <a:t>Ctrl + End</a:t>
                      </a:r>
                      <a:endParaRPr sz="1800" u="none" cap="none" strike="noStrike">
                        <a:latin typeface="Times New Roman"/>
                        <a:ea typeface="Times New Roman"/>
                        <a:cs typeface="Times New Roman"/>
                        <a:sym typeface="Times New Roman"/>
                      </a:endParaRPr>
                    </a:p>
                  </a:txBody>
                  <a:tcPr marT="0" marB="0" marR="44450" marL="44450" anchor="ctr"/>
                </a:tc>
                <a:tc>
                  <a:txBody>
                    <a:bodyPr/>
                    <a:lstStyle/>
                    <a:p>
                      <a:pPr indent="0" lvl="0" marL="0" marR="0" rtl="0" algn="l">
                        <a:lnSpc>
                          <a:spcPct val="150000"/>
                        </a:lnSpc>
                        <a:spcBef>
                          <a:spcPts val="0"/>
                        </a:spcBef>
                        <a:spcAft>
                          <a:spcPts val="0"/>
                        </a:spcAft>
                        <a:buNone/>
                      </a:pPr>
                      <a:r>
                        <a:rPr lang="pt-BR" sz="1800" u="none" cap="none" strike="noStrike"/>
                        <a:t>Mover-se para a parte inferior de um documento</a:t>
                      </a:r>
                      <a:endParaRPr sz="1800" u="none" cap="none" strike="noStrike">
                        <a:latin typeface="Times New Roman"/>
                        <a:ea typeface="Times New Roman"/>
                        <a:cs typeface="Times New Roman"/>
                        <a:sym typeface="Times New Roman"/>
                      </a:endParaRPr>
                    </a:p>
                  </a:txBody>
                  <a:tcPr marT="0" marB="0" marR="44450" marL="44450" anchor="ctr"/>
                </a:tc>
              </a:tr>
              <a:tr h="385750">
                <a:tc>
                  <a:txBody>
                    <a:bodyPr/>
                    <a:lstStyle/>
                    <a:p>
                      <a:pPr indent="0" lvl="0" marL="0" marR="0" rtl="0" algn="l">
                        <a:lnSpc>
                          <a:spcPct val="150000"/>
                        </a:lnSpc>
                        <a:spcBef>
                          <a:spcPts val="0"/>
                        </a:spcBef>
                        <a:spcAft>
                          <a:spcPts val="0"/>
                        </a:spcAft>
                        <a:buNone/>
                      </a:pPr>
                      <a:r>
                        <a:rPr lang="pt-BR" sz="1800" u="none" cap="none" strike="noStrike"/>
                        <a:t>Page Up</a:t>
                      </a:r>
                      <a:endParaRPr sz="1800" u="none" cap="none" strike="noStrike">
                        <a:latin typeface="Times New Roman"/>
                        <a:ea typeface="Times New Roman"/>
                        <a:cs typeface="Times New Roman"/>
                        <a:sym typeface="Times New Roman"/>
                      </a:endParaRPr>
                    </a:p>
                  </a:txBody>
                  <a:tcPr marT="0" marB="0" marR="44450" marL="44450" anchor="ctr"/>
                </a:tc>
                <a:tc>
                  <a:txBody>
                    <a:bodyPr/>
                    <a:lstStyle/>
                    <a:p>
                      <a:pPr indent="0" lvl="0" marL="0" marR="0" rtl="0" algn="l">
                        <a:lnSpc>
                          <a:spcPct val="150000"/>
                        </a:lnSpc>
                        <a:spcBef>
                          <a:spcPts val="0"/>
                        </a:spcBef>
                        <a:spcAft>
                          <a:spcPts val="0"/>
                        </a:spcAft>
                        <a:buNone/>
                      </a:pPr>
                      <a:r>
                        <a:rPr lang="pt-BR" sz="1800" u="none" cap="none" strike="noStrike"/>
                        <a:t>Mover o cursor ou a página uma tela para cima</a:t>
                      </a:r>
                      <a:endParaRPr sz="1800" u="none" cap="none" strike="noStrike">
                        <a:latin typeface="Times New Roman"/>
                        <a:ea typeface="Times New Roman"/>
                        <a:cs typeface="Times New Roman"/>
                        <a:sym typeface="Times New Roman"/>
                      </a:endParaRPr>
                    </a:p>
                  </a:txBody>
                  <a:tcPr marT="0" marB="0" marR="44450" marL="44450"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Teclado Numérico</a:t>
            </a:r>
            <a:endParaRPr b="1" i="0" sz="3600" u="none" cap="none" strike="noStrike">
              <a:solidFill>
                <a:srgbClr val="006600"/>
              </a:solidFill>
              <a:latin typeface="Calibri"/>
              <a:ea typeface="Calibri"/>
              <a:cs typeface="Calibri"/>
              <a:sym typeface="Calibri"/>
            </a:endParaRPr>
          </a:p>
        </p:txBody>
      </p:sp>
      <p:pic>
        <p:nvPicPr>
          <p:cNvPr descr="010a" id="220" name="Google Shape;220;p24"/>
          <p:cNvPicPr preferRelativeResize="0"/>
          <p:nvPr/>
        </p:nvPicPr>
        <p:blipFill rotWithShape="1">
          <a:blip r:embed="rId3">
            <a:alphaModFix/>
          </a:blip>
          <a:srcRect b="0" l="0" r="0" t="0"/>
          <a:stretch/>
        </p:blipFill>
        <p:spPr>
          <a:xfrm>
            <a:off x="2915816" y="1412776"/>
            <a:ext cx="3312368" cy="41966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000">
                <a:solidFill>
                  <a:srgbClr val="006600"/>
                </a:solidFill>
                <a:latin typeface="Calibri"/>
                <a:ea typeface="Calibri"/>
                <a:cs typeface="Calibri"/>
                <a:sym typeface="Calibri"/>
              </a:rPr>
              <a:t>Área inicial e área de trabalho (Desktop)</a:t>
            </a:r>
            <a:endParaRPr b="1" i="0" sz="4000" u="none" cap="none" strike="noStrike">
              <a:solidFill>
                <a:srgbClr val="0066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Área Inicial</a:t>
            </a:r>
            <a:endParaRPr b="1" i="0" sz="3600" u="none" cap="none" strike="noStrike">
              <a:solidFill>
                <a:srgbClr val="006600"/>
              </a:solidFill>
              <a:latin typeface="Calibri"/>
              <a:ea typeface="Calibri"/>
              <a:cs typeface="Calibri"/>
              <a:sym typeface="Calibri"/>
            </a:endParaRPr>
          </a:p>
        </p:txBody>
      </p:sp>
      <p:pic>
        <p:nvPicPr>
          <p:cNvPr descr="C:\Users\Alesanco\AppData\Local\Microsoft\Windows\INetCache\Content.Word\c.jpg" id="231" name="Google Shape;231;p26"/>
          <p:cNvPicPr preferRelativeResize="0"/>
          <p:nvPr/>
        </p:nvPicPr>
        <p:blipFill rotWithShape="1">
          <a:blip r:embed="rId3">
            <a:alphaModFix/>
          </a:blip>
          <a:srcRect b="0" l="0" r="0" t="0"/>
          <a:stretch/>
        </p:blipFill>
        <p:spPr>
          <a:xfrm>
            <a:off x="988864" y="1412776"/>
            <a:ext cx="7166272" cy="40324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Área Inicial</a:t>
            </a:r>
            <a:endParaRPr b="1" i="0" sz="3600" u="none" cap="none" strike="noStrike">
              <a:solidFill>
                <a:srgbClr val="006600"/>
              </a:solidFill>
              <a:latin typeface="Calibri"/>
              <a:ea typeface="Calibri"/>
              <a:cs typeface="Calibri"/>
              <a:sym typeface="Calibri"/>
            </a:endParaRPr>
          </a:p>
        </p:txBody>
      </p:sp>
      <p:pic>
        <p:nvPicPr>
          <p:cNvPr descr="e" id="237" name="Google Shape;237;p27"/>
          <p:cNvPicPr preferRelativeResize="0"/>
          <p:nvPr/>
        </p:nvPicPr>
        <p:blipFill rotWithShape="1">
          <a:blip r:embed="rId3">
            <a:alphaModFix/>
          </a:blip>
          <a:srcRect b="0" l="0" r="0" t="0"/>
          <a:stretch/>
        </p:blipFill>
        <p:spPr>
          <a:xfrm>
            <a:off x="714761" y="1340768"/>
            <a:ext cx="7714478" cy="43155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Área de trabalho (desktop)</a:t>
            </a:r>
            <a:endParaRPr b="1" i="0" sz="3600" u="none" cap="none" strike="noStrike">
              <a:solidFill>
                <a:srgbClr val="006600"/>
              </a:solidFill>
              <a:latin typeface="Calibri"/>
              <a:ea typeface="Calibri"/>
              <a:cs typeface="Calibri"/>
              <a:sym typeface="Calibri"/>
            </a:endParaRPr>
          </a:p>
        </p:txBody>
      </p:sp>
      <p:pic>
        <p:nvPicPr>
          <p:cNvPr descr="a" id="243" name="Google Shape;243;p28"/>
          <p:cNvPicPr preferRelativeResize="0"/>
          <p:nvPr/>
        </p:nvPicPr>
        <p:blipFill rotWithShape="1">
          <a:blip r:embed="rId3">
            <a:alphaModFix/>
          </a:blip>
          <a:srcRect b="0" l="0" r="0" t="0"/>
          <a:stretch/>
        </p:blipFill>
        <p:spPr>
          <a:xfrm>
            <a:off x="586040" y="1412776"/>
            <a:ext cx="7971920" cy="44595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Barra de tarefas</a:t>
            </a:r>
            <a:endParaRPr b="1" i="0" sz="3600" u="none" cap="none" strike="noStrike">
              <a:solidFill>
                <a:srgbClr val="006600"/>
              </a:solidFill>
              <a:latin typeface="Calibri"/>
              <a:ea typeface="Calibri"/>
              <a:cs typeface="Calibri"/>
              <a:sym typeface="Calibri"/>
            </a:endParaRPr>
          </a:p>
        </p:txBody>
      </p:sp>
      <p:grpSp>
        <p:nvGrpSpPr>
          <p:cNvPr id="249" name="Google Shape;249;p29"/>
          <p:cNvGrpSpPr/>
          <p:nvPr/>
        </p:nvGrpSpPr>
        <p:grpSpPr>
          <a:xfrm>
            <a:off x="395536" y="1556792"/>
            <a:ext cx="8506272" cy="613199"/>
            <a:chOff x="395536" y="1929762"/>
            <a:chExt cx="8506272" cy="613199"/>
          </a:xfrm>
        </p:grpSpPr>
        <p:pic>
          <p:nvPicPr>
            <p:cNvPr descr="g" id="250" name="Google Shape;250;p29"/>
            <p:cNvPicPr preferRelativeResize="0"/>
            <p:nvPr/>
          </p:nvPicPr>
          <p:blipFill rotWithShape="1">
            <a:blip r:embed="rId3">
              <a:alphaModFix/>
            </a:blip>
            <a:srcRect b="0" l="0" r="70943" t="0"/>
            <a:stretch/>
          </p:blipFill>
          <p:spPr>
            <a:xfrm>
              <a:off x="395536" y="1929763"/>
              <a:ext cx="5413647" cy="608261"/>
            </a:xfrm>
            <a:prstGeom prst="rect">
              <a:avLst/>
            </a:prstGeom>
            <a:noFill/>
            <a:ln>
              <a:noFill/>
            </a:ln>
          </p:spPr>
        </p:pic>
        <p:pic>
          <p:nvPicPr>
            <p:cNvPr descr="g" id="251" name="Google Shape;251;p29"/>
            <p:cNvPicPr preferRelativeResize="0"/>
            <p:nvPr/>
          </p:nvPicPr>
          <p:blipFill rotWithShape="1">
            <a:blip r:embed="rId3">
              <a:alphaModFix/>
            </a:blip>
            <a:srcRect b="0" l="77714" r="0" t="0"/>
            <a:stretch/>
          </p:blipFill>
          <p:spPr>
            <a:xfrm>
              <a:off x="4716016" y="1929762"/>
              <a:ext cx="4185792" cy="613199"/>
            </a:xfrm>
            <a:prstGeom prst="rect">
              <a:avLst/>
            </a:prstGeom>
            <a:noFill/>
            <a:ln>
              <a:noFill/>
            </a:ln>
          </p:spPr>
        </p:pic>
      </p:grpSp>
      <p:sp>
        <p:nvSpPr>
          <p:cNvPr id="252" name="Google Shape;252;p29"/>
          <p:cNvSpPr/>
          <p:nvPr/>
        </p:nvSpPr>
        <p:spPr>
          <a:xfrm>
            <a:off x="899592" y="2636912"/>
            <a:ext cx="770374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Calibri"/>
                <a:ea typeface="Calibri"/>
                <a:cs typeface="Calibri"/>
                <a:sym typeface="Calibri"/>
              </a:rPr>
              <a:t>	A área de trabalho é configurada, às vezes, a exibir a barra de tarefas, que fica na parte inferior da tela.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A barra de tarefas possui um botão para ir à área inicial, a barra de inicialização rápida com ícones afixados e a área de notificação (sistray), onde se encontra o relógio. A área de notificação exibe programas em execução no momento. Qualquer ícone nesta barra pode ser personalizado, inserido e removido assim como na área de trabalho e na área inicial.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000">
                <a:solidFill>
                  <a:srgbClr val="006600"/>
                </a:solidFill>
                <a:latin typeface="Calibri"/>
                <a:ea typeface="Calibri"/>
                <a:cs typeface="Calibri"/>
                <a:sym typeface="Calibri"/>
              </a:rPr>
              <a:t>Ergonomia</a:t>
            </a:r>
            <a:endParaRPr b="1" i="0" sz="4000" u="none" cap="none" strike="noStrike">
              <a:solidFill>
                <a:srgbClr val="0066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Ícones</a:t>
            </a:r>
            <a:endParaRPr b="1" i="0" sz="3600" u="none" cap="none" strike="noStrike">
              <a:solidFill>
                <a:srgbClr val="006600"/>
              </a:solidFill>
              <a:latin typeface="Calibri"/>
              <a:ea typeface="Calibri"/>
              <a:cs typeface="Calibri"/>
              <a:sym typeface="Calibri"/>
            </a:endParaRPr>
          </a:p>
        </p:txBody>
      </p:sp>
      <p:sp>
        <p:nvSpPr>
          <p:cNvPr id="258" name="Google Shape;258;p30"/>
          <p:cNvSpPr/>
          <p:nvPr/>
        </p:nvSpPr>
        <p:spPr>
          <a:xfrm>
            <a:off x="3059832" y="1484832"/>
            <a:ext cx="5688632"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1800">
                <a:solidFill>
                  <a:schemeClr val="dk1"/>
                </a:solidFill>
                <a:latin typeface="Calibri"/>
                <a:ea typeface="Calibri"/>
                <a:cs typeface="Calibri"/>
                <a:sym typeface="Calibri"/>
              </a:rPr>
              <a:t>	Representação gráfica de arquivos, pasta, programas, etc. Podem-se adicionar ícones na área de trabalho, assim como exclui-los.</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pt-BR" sz="1800">
                <a:solidFill>
                  <a:schemeClr val="dk1"/>
                </a:solidFill>
                <a:latin typeface="Calibri"/>
                <a:ea typeface="Calibri"/>
                <a:cs typeface="Calibri"/>
                <a:sym typeface="Calibri"/>
              </a:rPr>
              <a:t>	O ícone de atalho é identificado por uma pequena seta no canto inferior esquerdo do mesmo. Oferece ligação (link) com o programa ou arquivo que ele representa. Pode-se adicionar e excluir ícones sem afetar os programas ou arquivos atuais. Para selecionar ícones aleatórios, deve-se pressionar a tecla CTRL e clicar nos ícones desejados.</a:t>
            </a:r>
            <a:endParaRPr/>
          </a:p>
        </p:txBody>
      </p:sp>
      <p:pic>
        <p:nvPicPr>
          <p:cNvPr id="259" name="Google Shape;259;p30"/>
          <p:cNvPicPr preferRelativeResize="0"/>
          <p:nvPr/>
        </p:nvPicPr>
        <p:blipFill rotWithShape="1">
          <a:blip r:embed="rId3">
            <a:alphaModFix/>
          </a:blip>
          <a:srcRect b="0" l="0" r="0" t="0"/>
          <a:stretch/>
        </p:blipFill>
        <p:spPr>
          <a:xfrm>
            <a:off x="562778" y="1700808"/>
            <a:ext cx="2162175" cy="3524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Janelas</a:t>
            </a:r>
            <a:endParaRPr b="1" i="0" sz="3600" u="none" cap="none" strike="noStrike">
              <a:solidFill>
                <a:srgbClr val="006600"/>
              </a:solidFill>
              <a:latin typeface="Calibri"/>
              <a:ea typeface="Calibri"/>
              <a:cs typeface="Calibri"/>
              <a:sym typeface="Calibri"/>
            </a:endParaRPr>
          </a:p>
        </p:txBody>
      </p:sp>
      <p:pic>
        <p:nvPicPr>
          <p:cNvPr id="265" name="Google Shape;265;p31"/>
          <p:cNvPicPr preferRelativeResize="0"/>
          <p:nvPr/>
        </p:nvPicPr>
        <p:blipFill rotWithShape="1">
          <a:blip r:embed="rId3">
            <a:alphaModFix/>
          </a:blip>
          <a:srcRect b="0" l="0" r="0" t="2232"/>
          <a:stretch/>
        </p:blipFill>
        <p:spPr>
          <a:xfrm>
            <a:off x="2699792" y="1295698"/>
            <a:ext cx="6321768" cy="4439880"/>
          </a:xfrm>
          <a:prstGeom prst="rect">
            <a:avLst/>
          </a:prstGeom>
          <a:noFill/>
          <a:ln>
            <a:noFill/>
          </a:ln>
        </p:spPr>
      </p:pic>
      <p:sp>
        <p:nvSpPr>
          <p:cNvPr id="266" name="Google Shape;266;p31"/>
          <p:cNvSpPr/>
          <p:nvPr/>
        </p:nvSpPr>
        <p:spPr>
          <a:xfrm>
            <a:off x="617686" y="2060848"/>
            <a:ext cx="2226122" cy="25423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pt-BR" sz="1800">
                <a:solidFill>
                  <a:schemeClr val="dk1"/>
                </a:solidFill>
                <a:latin typeface="Calibri"/>
                <a:ea typeface="Calibri"/>
                <a:cs typeface="Calibri"/>
                <a:sym typeface="Calibri"/>
              </a:rPr>
              <a:t>1 - Barra de Título </a:t>
            </a:r>
            <a:endParaRPr/>
          </a:p>
          <a:p>
            <a:pPr indent="0" lvl="0" marL="0" marR="0" rtl="0" algn="l">
              <a:lnSpc>
                <a:spcPct val="150000"/>
              </a:lnSpc>
              <a:spcBef>
                <a:spcPts val="0"/>
              </a:spcBef>
              <a:spcAft>
                <a:spcPts val="0"/>
              </a:spcAft>
              <a:buNone/>
            </a:pPr>
            <a:r>
              <a:rPr lang="pt-BR" sz="1800">
                <a:solidFill>
                  <a:schemeClr val="dk1"/>
                </a:solidFill>
                <a:latin typeface="Calibri"/>
                <a:ea typeface="Calibri"/>
                <a:cs typeface="Calibri"/>
                <a:sym typeface="Calibri"/>
              </a:rPr>
              <a:t>2 - Barra de Menus</a:t>
            </a:r>
            <a:endParaRPr/>
          </a:p>
          <a:p>
            <a:pPr indent="0" lvl="0" marL="0" marR="0" rtl="0" algn="l">
              <a:lnSpc>
                <a:spcPct val="150000"/>
              </a:lnSpc>
              <a:spcBef>
                <a:spcPts val="0"/>
              </a:spcBef>
              <a:spcAft>
                <a:spcPts val="0"/>
              </a:spcAft>
              <a:buNone/>
            </a:pPr>
            <a:r>
              <a:rPr lang="pt-BR" sz="1800">
                <a:solidFill>
                  <a:schemeClr val="dk1"/>
                </a:solidFill>
                <a:latin typeface="Calibri"/>
                <a:ea typeface="Calibri"/>
                <a:cs typeface="Calibri"/>
                <a:sym typeface="Calibri"/>
              </a:rPr>
              <a:t>3 – Botão Minimizar</a:t>
            </a:r>
            <a:endParaRPr/>
          </a:p>
          <a:p>
            <a:pPr indent="0" lvl="0" marL="0" marR="0" rtl="0" algn="l">
              <a:lnSpc>
                <a:spcPct val="150000"/>
              </a:lnSpc>
              <a:spcBef>
                <a:spcPts val="0"/>
              </a:spcBef>
              <a:spcAft>
                <a:spcPts val="0"/>
              </a:spcAft>
              <a:buNone/>
            </a:pPr>
            <a:r>
              <a:rPr lang="pt-BR" sz="1800">
                <a:solidFill>
                  <a:schemeClr val="dk1"/>
                </a:solidFill>
                <a:latin typeface="Calibri"/>
                <a:ea typeface="Calibri"/>
                <a:cs typeface="Calibri"/>
                <a:sym typeface="Calibri"/>
              </a:rPr>
              <a:t>4 – Botão Maximizar</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pt-BR" sz="1800">
                <a:solidFill>
                  <a:schemeClr val="dk1"/>
                </a:solidFill>
                <a:latin typeface="Calibri"/>
                <a:ea typeface="Calibri"/>
                <a:cs typeface="Calibri"/>
                <a:sym typeface="Calibri"/>
              </a:rPr>
              <a:t>5 – Botão Fechar</a:t>
            </a:r>
            <a:endParaRPr/>
          </a:p>
          <a:p>
            <a:pPr indent="0" lvl="0" marL="0" marR="0" rtl="0" algn="l">
              <a:lnSpc>
                <a:spcPct val="150000"/>
              </a:lnSpc>
              <a:spcBef>
                <a:spcPts val="0"/>
              </a:spcBef>
              <a:spcAft>
                <a:spcPts val="0"/>
              </a:spcAft>
              <a:buNone/>
            </a:pPr>
            <a:r>
              <a:rPr lang="pt-BR" sz="1800">
                <a:solidFill>
                  <a:schemeClr val="dk1"/>
                </a:solidFill>
                <a:latin typeface="Calibri"/>
                <a:ea typeface="Calibri"/>
                <a:cs typeface="Calibri"/>
                <a:sym typeface="Calibri"/>
              </a:rPr>
              <a:t>6 – Barras de rolagem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Área de notificação</a:t>
            </a:r>
            <a:endParaRPr b="1" i="0" sz="3600" u="none" cap="none" strike="noStrike">
              <a:solidFill>
                <a:srgbClr val="006600"/>
              </a:solidFill>
              <a:latin typeface="Calibri"/>
              <a:ea typeface="Calibri"/>
              <a:cs typeface="Calibri"/>
              <a:sym typeface="Calibri"/>
            </a:endParaRPr>
          </a:p>
        </p:txBody>
      </p:sp>
      <p:sp>
        <p:nvSpPr>
          <p:cNvPr id="272" name="Google Shape;272;p32"/>
          <p:cNvSpPr/>
          <p:nvPr/>
        </p:nvSpPr>
        <p:spPr>
          <a:xfrm>
            <a:off x="685799" y="1988840"/>
            <a:ext cx="3874375"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Localizada no canto inferior direito da barra de tarefas, essa área dá acesso a alguns recursos como o calendário e relógio, rede e volume.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Geralmente mostra alguns itens, tais como o antivírus, os programas em execução que estão em segundo plano, as atualizações de programas e do sistema, entre outros.</a:t>
            </a:r>
            <a:endParaRPr/>
          </a:p>
        </p:txBody>
      </p:sp>
      <p:pic>
        <p:nvPicPr>
          <p:cNvPr id="273" name="Google Shape;273;p32"/>
          <p:cNvPicPr preferRelativeResize="0"/>
          <p:nvPr/>
        </p:nvPicPr>
        <p:blipFill rotWithShape="1">
          <a:blip r:embed="rId3">
            <a:alphaModFix/>
          </a:blip>
          <a:srcRect b="0" l="0" r="0" t="0"/>
          <a:stretch/>
        </p:blipFill>
        <p:spPr>
          <a:xfrm>
            <a:off x="4932040" y="2066600"/>
            <a:ext cx="3526160" cy="29405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Lixeira</a:t>
            </a:r>
            <a:endParaRPr b="1" i="0" sz="3600" u="none" cap="none" strike="noStrike">
              <a:solidFill>
                <a:srgbClr val="006600"/>
              </a:solidFill>
              <a:latin typeface="Calibri"/>
              <a:ea typeface="Calibri"/>
              <a:cs typeface="Calibri"/>
              <a:sym typeface="Calibri"/>
            </a:endParaRPr>
          </a:p>
        </p:txBody>
      </p:sp>
      <p:sp>
        <p:nvSpPr>
          <p:cNvPr id="279" name="Google Shape;279;p33"/>
          <p:cNvSpPr/>
          <p:nvPr/>
        </p:nvSpPr>
        <p:spPr>
          <a:xfrm>
            <a:off x="827584" y="1734184"/>
            <a:ext cx="7976284"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 lixeira é uma pasta especial que guarda arquivos que foram excluídos (deletados). É o ultimo recurso para recuperar arquivos excluídos. Os arquivos continuam ocupando espaço no disco rígido quando ainda estão na lixeira, por isso, eventualmente é necessário limpar a lixeira, excluindo permanentemente seu conteúdo. Observe o seu ícone quando possui algum conteúdo ou quando está vazia.</a:t>
            </a:r>
            <a:endParaRPr/>
          </a:p>
        </p:txBody>
      </p:sp>
      <p:pic>
        <p:nvPicPr>
          <p:cNvPr descr="Lixeira" id="280" name="Google Shape;280;p33"/>
          <p:cNvPicPr preferRelativeResize="0"/>
          <p:nvPr/>
        </p:nvPicPr>
        <p:blipFill rotWithShape="1">
          <a:blip r:embed="rId3">
            <a:alphaModFix/>
          </a:blip>
          <a:srcRect b="0" l="0" r="0" t="0"/>
          <a:stretch/>
        </p:blipFill>
        <p:spPr>
          <a:xfrm>
            <a:off x="5491622" y="3824340"/>
            <a:ext cx="3289376" cy="1427926"/>
          </a:xfrm>
          <a:prstGeom prst="rect">
            <a:avLst/>
          </a:prstGeom>
          <a:noFill/>
          <a:ln>
            <a:noFill/>
          </a:ln>
        </p:spPr>
      </p:pic>
      <p:sp>
        <p:nvSpPr>
          <p:cNvPr id="281" name="Google Shape;281;p33"/>
          <p:cNvSpPr/>
          <p:nvPr/>
        </p:nvSpPr>
        <p:spPr>
          <a:xfrm>
            <a:off x="827584" y="3789316"/>
            <a:ext cx="4320480"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Quando, de dentro da lixeira um arquivo é restaurado, ele volta exatamente para o lugar onde estava.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000">
                <a:solidFill>
                  <a:srgbClr val="006600"/>
                </a:solidFill>
                <a:latin typeface="Calibri"/>
                <a:ea typeface="Calibri"/>
                <a:cs typeface="Calibri"/>
                <a:sym typeface="Calibri"/>
              </a:rPr>
              <a:t>Pasta, atalho, arquivo e diretório</a:t>
            </a:r>
            <a:endParaRPr b="1" i="0" sz="4000" u="none" cap="none" strike="noStrike">
              <a:solidFill>
                <a:srgbClr val="0066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Pasta</a:t>
            </a:r>
            <a:endParaRPr b="1" i="0" sz="3600" u="none" cap="none" strike="noStrike">
              <a:solidFill>
                <a:srgbClr val="006600"/>
              </a:solidFill>
              <a:latin typeface="Calibri"/>
              <a:ea typeface="Calibri"/>
              <a:cs typeface="Calibri"/>
              <a:sym typeface="Calibri"/>
            </a:endParaRPr>
          </a:p>
        </p:txBody>
      </p:sp>
      <p:sp>
        <p:nvSpPr>
          <p:cNvPr id="292" name="Google Shape;292;p35"/>
          <p:cNvSpPr/>
          <p:nvPr/>
        </p:nvSpPr>
        <p:spPr>
          <a:xfrm>
            <a:off x="685799" y="1800382"/>
            <a:ext cx="8038941" cy="387413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Uma pasta é o mesmo que um lugar. É uma estrutura utilizada para organizar arquivos em um computador ou um arquivo que contém referências a outros arquivos. Para criar pastas, o processo é bastante simples:</a:t>
            </a:r>
            <a:endParaRPr/>
          </a:p>
          <a:p>
            <a:pPr indent="0" lvl="0" marL="0" marR="0" rtl="0" algn="l">
              <a:lnSpc>
                <a:spcPct val="150000"/>
              </a:lnSpc>
              <a:spcBef>
                <a:spcPts val="0"/>
              </a:spcBef>
              <a:spcAft>
                <a:spcPts val="0"/>
              </a:spcAft>
              <a:buNone/>
            </a:pPr>
            <a:r>
              <a:t/>
            </a:r>
            <a:endParaRPr sz="105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2000"/>
              <a:buFont typeface="Arial"/>
              <a:buChar char="•"/>
            </a:pPr>
            <a:r>
              <a:rPr lang="pt-BR" sz="2000">
                <a:solidFill>
                  <a:schemeClr val="dk1"/>
                </a:solidFill>
                <a:latin typeface="Calibri"/>
                <a:ea typeface="Calibri"/>
                <a:cs typeface="Calibri"/>
                <a:sym typeface="Calibri"/>
              </a:rPr>
              <a:t>Escolher um local para a criação</a:t>
            </a:r>
            <a:endParaRPr/>
          </a:p>
          <a:p>
            <a:pPr indent="-285750" lvl="0" marL="285750" marR="0" rtl="0" algn="l">
              <a:lnSpc>
                <a:spcPct val="150000"/>
              </a:lnSpc>
              <a:spcBef>
                <a:spcPts val="0"/>
              </a:spcBef>
              <a:spcAft>
                <a:spcPts val="0"/>
              </a:spcAft>
              <a:buClr>
                <a:schemeClr val="dk1"/>
              </a:buClr>
              <a:buSzPts val="2000"/>
              <a:buFont typeface="Arial"/>
              <a:buChar char="•"/>
            </a:pPr>
            <a:r>
              <a:rPr lang="pt-BR" sz="2000">
                <a:solidFill>
                  <a:schemeClr val="dk1"/>
                </a:solidFill>
                <a:latin typeface="Calibri"/>
                <a:ea typeface="Calibri"/>
                <a:cs typeface="Calibri"/>
                <a:sym typeface="Calibri"/>
              </a:rPr>
              <a:t>Clicar com o botão direito do mouse no local escolhido</a:t>
            </a:r>
            <a:endParaRPr/>
          </a:p>
          <a:p>
            <a:pPr indent="-285750" lvl="0" marL="285750" marR="0" rtl="0" algn="l">
              <a:lnSpc>
                <a:spcPct val="150000"/>
              </a:lnSpc>
              <a:spcBef>
                <a:spcPts val="0"/>
              </a:spcBef>
              <a:spcAft>
                <a:spcPts val="0"/>
              </a:spcAft>
              <a:buClr>
                <a:schemeClr val="dk1"/>
              </a:buClr>
              <a:buSzPts val="2000"/>
              <a:buFont typeface="Arial"/>
              <a:buChar char="•"/>
            </a:pPr>
            <a:r>
              <a:rPr lang="pt-BR" sz="2000">
                <a:solidFill>
                  <a:schemeClr val="dk1"/>
                </a:solidFill>
                <a:latin typeface="Calibri"/>
                <a:ea typeface="Calibri"/>
                <a:cs typeface="Calibri"/>
                <a:sym typeface="Calibri"/>
              </a:rPr>
              <a:t>Selecionar as opções “Novo” e “Pasta”.</a:t>
            </a:r>
            <a:endParaRPr/>
          </a:p>
          <a:p>
            <a:pPr indent="-285750" lvl="0" marL="285750" marR="0" rtl="0" algn="l">
              <a:lnSpc>
                <a:spcPct val="150000"/>
              </a:lnSpc>
              <a:spcBef>
                <a:spcPts val="0"/>
              </a:spcBef>
              <a:spcAft>
                <a:spcPts val="0"/>
              </a:spcAft>
              <a:buClr>
                <a:schemeClr val="dk1"/>
              </a:buClr>
              <a:buSzPts val="2000"/>
              <a:buFont typeface="Arial"/>
              <a:buChar char="•"/>
            </a:pPr>
            <a:r>
              <a:rPr lang="pt-BR" sz="2000">
                <a:solidFill>
                  <a:schemeClr val="dk1"/>
                </a:solidFill>
                <a:latin typeface="Calibri"/>
                <a:ea typeface="Calibri"/>
                <a:cs typeface="Calibri"/>
                <a:sym typeface="Calibri"/>
              </a:rPr>
              <a:t>Por fim, dar um nome à pasta e pressionar “Enter”. Pasta criada.</a:t>
            </a:r>
            <a:endParaRPr/>
          </a:p>
          <a:p>
            <a:pPr indent="0" lvl="0" marL="0" marR="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p:txBody>
      </p:sp>
      <p:pic>
        <p:nvPicPr>
          <p:cNvPr id="293" name="Google Shape;293;p35"/>
          <p:cNvPicPr preferRelativeResize="0"/>
          <p:nvPr/>
        </p:nvPicPr>
        <p:blipFill rotWithShape="1">
          <a:blip r:embed="rId3">
            <a:alphaModFix/>
          </a:blip>
          <a:srcRect b="0" l="0" r="0" t="0"/>
          <a:stretch/>
        </p:blipFill>
        <p:spPr>
          <a:xfrm>
            <a:off x="6948265" y="3573016"/>
            <a:ext cx="1656184" cy="115212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Atalho</a:t>
            </a:r>
            <a:endParaRPr b="1" i="0" sz="3600" u="none" cap="none" strike="noStrike">
              <a:solidFill>
                <a:srgbClr val="006600"/>
              </a:solidFill>
              <a:latin typeface="Calibri"/>
              <a:ea typeface="Calibri"/>
              <a:cs typeface="Calibri"/>
              <a:sym typeface="Calibri"/>
            </a:endParaRPr>
          </a:p>
        </p:txBody>
      </p:sp>
      <p:sp>
        <p:nvSpPr>
          <p:cNvPr id="299" name="Google Shape;299;p36"/>
          <p:cNvSpPr/>
          <p:nvPr/>
        </p:nvSpPr>
        <p:spPr>
          <a:xfrm>
            <a:off x="755575" y="1312307"/>
            <a:ext cx="7969165" cy="457817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Um atalho é um caminho. Às vezes quando se quer ir pra uma pasta (lugar), tem-se que abrir inúmeras pastas. Por exemplo, quando se deseja abrir a pasta de downloads (arquivos baixados), precisam-se abrir as seguintes pastas, nessa ordem:</a:t>
            </a:r>
            <a:endParaRPr/>
          </a:p>
          <a:p>
            <a:pPr indent="0" lvl="0" marL="0" marR="0" rtl="0" algn="just">
              <a:lnSpc>
                <a:spcPct val="150000"/>
              </a:lnSpc>
              <a:spcBef>
                <a:spcPts val="0"/>
              </a:spcBef>
              <a:spcAft>
                <a:spcPts val="0"/>
              </a:spcAft>
              <a:buNone/>
            </a:pPr>
            <a:r>
              <a:t/>
            </a:r>
            <a:endParaRPr sz="105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2000"/>
              <a:buFont typeface="Arial"/>
              <a:buChar char="•"/>
            </a:pPr>
            <a:r>
              <a:rPr lang="pt-BR" sz="2000">
                <a:solidFill>
                  <a:schemeClr val="dk1"/>
                </a:solidFill>
                <a:latin typeface="Calibri"/>
                <a:ea typeface="Calibri"/>
                <a:cs typeface="Calibri"/>
                <a:sym typeface="Calibri"/>
              </a:rPr>
              <a:t>Disco Local (C:), depois a pasta.</a:t>
            </a:r>
            <a:endParaRPr/>
          </a:p>
          <a:p>
            <a:pPr indent="-285750" lvl="0" marL="285750" marR="0" rtl="0" algn="just">
              <a:lnSpc>
                <a:spcPct val="150000"/>
              </a:lnSpc>
              <a:spcBef>
                <a:spcPts val="0"/>
              </a:spcBef>
              <a:spcAft>
                <a:spcPts val="0"/>
              </a:spcAft>
              <a:buClr>
                <a:schemeClr val="dk1"/>
              </a:buClr>
              <a:buSzPts val="2000"/>
              <a:buFont typeface="Arial"/>
              <a:buChar char="•"/>
            </a:pPr>
            <a:r>
              <a:rPr lang="pt-BR" sz="2000">
                <a:solidFill>
                  <a:schemeClr val="dk1"/>
                </a:solidFill>
                <a:latin typeface="Calibri"/>
                <a:ea typeface="Calibri"/>
                <a:cs typeface="Calibri"/>
                <a:sym typeface="Calibri"/>
              </a:rPr>
              <a:t>Usuários, depois a pasta.</a:t>
            </a:r>
            <a:endParaRPr/>
          </a:p>
          <a:p>
            <a:pPr indent="-285750" lvl="0" marL="285750" marR="0" rtl="0" algn="just">
              <a:lnSpc>
                <a:spcPct val="150000"/>
              </a:lnSpc>
              <a:spcBef>
                <a:spcPts val="0"/>
              </a:spcBef>
              <a:spcAft>
                <a:spcPts val="0"/>
              </a:spcAft>
              <a:buClr>
                <a:schemeClr val="dk1"/>
              </a:buClr>
              <a:buSzPts val="2000"/>
              <a:buFont typeface="Arial"/>
              <a:buChar char="•"/>
            </a:pPr>
            <a:r>
              <a:rPr lang="pt-BR" sz="2000">
                <a:solidFill>
                  <a:schemeClr val="dk1"/>
                </a:solidFill>
                <a:latin typeface="Calibri"/>
                <a:ea typeface="Calibri"/>
                <a:cs typeface="Calibri"/>
                <a:sym typeface="Calibri"/>
              </a:rPr>
              <a:t>Pedro, depois a pasta.</a:t>
            </a:r>
            <a:endParaRPr/>
          </a:p>
          <a:p>
            <a:pPr indent="-285750" lvl="0" marL="285750" marR="0" rtl="0" algn="just">
              <a:lnSpc>
                <a:spcPct val="150000"/>
              </a:lnSpc>
              <a:spcBef>
                <a:spcPts val="0"/>
              </a:spcBef>
              <a:spcAft>
                <a:spcPts val="0"/>
              </a:spcAft>
              <a:buClr>
                <a:schemeClr val="dk1"/>
              </a:buClr>
              <a:buSzPts val="2000"/>
              <a:buFont typeface="Arial"/>
              <a:buChar char="•"/>
            </a:pPr>
            <a:r>
              <a:rPr lang="pt-BR" sz="2000">
                <a:solidFill>
                  <a:schemeClr val="dk1"/>
                </a:solidFill>
                <a:latin typeface="Calibri"/>
                <a:ea typeface="Calibri"/>
                <a:cs typeface="Calibri"/>
                <a:sym typeface="Calibri"/>
              </a:rPr>
              <a:t>Downloads</a:t>
            </a:r>
            <a:endParaRPr sz="2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Se tivermos que fazer isso mais de vinte vezes, todos os dias, um tempo considerável será tomado sem necessidade. Existe uma maneira de fazer isso mais facilmente, que é com um atalho.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Atalho</a:t>
            </a:r>
            <a:endParaRPr b="1" i="0" sz="3600" u="none" cap="none" strike="noStrike">
              <a:solidFill>
                <a:srgbClr val="006600"/>
              </a:solidFill>
              <a:latin typeface="Calibri"/>
              <a:ea typeface="Calibri"/>
              <a:cs typeface="Calibri"/>
              <a:sym typeface="Calibri"/>
            </a:endParaRPr>
          </a:p>
        </p:txBody>
      </p:sp>
      <p:sp>
        <p:nvSpPr>
          <p:cNvPr id="305" name="Google Shape;305;p37"/>
          <p:cNvSpPr/>
          <p:nvPr/>
        </p:nvSpPr>
        <p:spPr>
          <a:xfrm>
            <a:off x="685800" y="1412776"/>
            <a:ext cx="8029580"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Um atalho para a pasta Downloads é um arquivo que, quando aberto, leva diretamente para dentro da pasta Downloads, evitando assim que tenha de fazer todo o caminho manualmente, de novo e de novo. Pode-se ‘mover ’ o atalho para qualquer lugar do computador (para qualquer pasta) e o mesmo sempre vai abrir a pasta certa.</a:t>
            </a:r>
            <a:endParaRPr/>
          </a:p>
        </p:txBody>
      </p:sp>
      <p:pic>
        <p:nvPicPr>
          <p:cNvPr id="306" name="Google Shape;306;p37"/>
          <p:cNvPicPr preferRelativeResize="0"/>
          <p:nvPr/>
        </p:nvPicPr>
        <p:blipFill rotWithShape="1">
          <a:blip r:embed="rId3">
            <a:alphaModFix/>
          </a:blip>
          <a:srcRect b="0" l="0" r="0" t="0"/>
          <a:stretch/>
        </p:blipFill>
        <p:spPr>
          <a:xfrm>
            <a:off x="1743132" y="3789040"/>
            <a:ext cx="5661884" cy="137896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Arquivo</a:t>
            </a:r>
            <a:endParaRPr b="1" i="0" sz="3600" u="none" cap="none" strike="noStrike">
              <a:solidFill>
                <a:srgbClr val="006600"/>
              </a:solidFill>
              <a:latin typeface="Calibri"/>
              <a:ea typeface="Calibri"/>
              <a:cs typeface="Calibri"/>
              <a:sym typeface="Calibri"/>
            </a:endParaRPr>
          </a:p>
        </p:txBody>
      </p:sp>
      <p:sp>
        <p:nvSpPr>
          <p:cNvPr id="312" name="Google Shape;312;p38"/>
          <p:cNvSpPr/>
          <p:nvPr/>
        </p:nvSpPr>
        <p:spPr>
          <a:xfrm>
            <a:off x="685799" y="1340768"/>
            <a:ext cx="8038941" cy="3785652"/>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Arquivo é cada coisa no computador. Cada pasta é um arquivo, assim como cada atalho é um arquivo. Cada programa é um arquivo, assim como cada foto, música. É fácil de entender: cada coisa é um arquivo.</a:t>
            </a:r>
            <a:endParaRPr/>
          </a:p>
          <a:p>
            <a:pPr indent="0" lvl="0" marL="0" marR="0" rtl="0" algn="just">
              <a:lnSpc>
                <a:spcPct val="150000"/>
              </a:lnSpc>
              <a:spcBef>
                <a:spcPts val="0"/>
              </a:spcBef>
              <a:spcAft>
                <a:spcPts val="0"/>
              </a:spcAft>
              <a:buNone/>
            </a:pPr>
            <a:r>
              <a:rPr lang="pt-BR" sz="2000">
                <a:solidFill>
                  <a:schemeClr val="dk1"/>
                </a:solidFill>
                <a:latin typeface="Calibri"/>
                <a:ea typeface="Calibri"/>
                <a:cs typeface="Calibri"/>
                <a:sym typeface="Calibri"/>
              </a:rPr>
              <a:t> </a:t>
            </a:r>
            <a:endParaRPr/>
          </a:p>
          <a:p>
            <a:pPr indent="542925" lvl="0" marL="0" marR="0" rtl="0" algn="just">
              <a:spcBef>
                <a:spcPts val="0"/>
              </a:spcBef>
              <a:spcAft>
                <a:spcPts val="0"/>
              </a:spcAft>
              <a:buNone/>
            </a:pPr>
            <a:r>
              <a:rPr lang="pt-BR" sz="2000">
                <a:solidFill>
                  <a:schemeClr val="dk1"/>
                </a:solidFill>
                <a:latin typeface="Calibri"/>
                <a:ea typeface="Calibri"/>
                <a:cs typeface="Calibri"/>
                <a:sym typeface="Calibri"/>
              </a:rPr>
              <a:t>Cada um também tem seu formato. Por exemplo, existem arquivos do Bloco de notas, do Paint, do WordPad e assim por diante. De modo que um arquivo criado pelo Bloco de notas não pode ser aberto pelo Paint, pois o formato desse arquivo é texto, e o Paint reconhece arquivos de imagens. </a:t>
            </a:r>
            <a:endParaRPr/>
          </a:p>
          <a:p>
            <a:pPr indent="0" lvl="0" marL="0" marR="0" rtl="0" algn="just">
              <a:lnSpc>
                <a:spcPct val="150000"/>
              </a:lnSpc>
              <a:spcBef>
                <a:spcPts val="0"/>
              </a:spcBef>
              <a:spcAft>
                <a:spcPts val="0"/>
              </a:spcAft>
              <a:buNone/>
            </a:pPr>
            <a:r>
              <a:rPr lang="pt-BR" sz="2000">
                <a:solidFill>
                  <a:schemeClr val="dk1"/>
                </a:solidFill>
                <a:latin typeface="Calibri"/>
                <a:ea typeface="Calibri"/>
                <a:cs typeface="Calibri"/>
                <a:sym typeface="Calibri"/>
              </a:rPr>
              <a:t> </a:t>
            </a:r>
            <a:endParaRPr/>
          </a:p>
          <a:p>
            <a:pPr indent="542925" lvl="0" marL="0" marR="0" rtl="0" algn="just">
              <a:spcBef>
                <a:spcPts val="0"/>
              </a:spcBef>
              <a:spcAft>
                <a:spcPts val="0"/>
              </a:spcAft>
              <a:buNone/>
            </a:pPr>
            <a:r>
              <a:rPr lang="pt-BR" sz="2000">
                <a:solidFill>
                  <a:schemeClr val="dk1"/>
                </a:solidFill>
                <a:latin typeface="Calibri"/>
                <a:ea typeface="Calibri"/>
                <a:cs typeface="Calibri"/>
                <a:sym typeface="Calibri"/>
              </a:rPr>
              <a:t>Podemos identificar o formato de um arquivo observando o seu ícone, que é igual ao ícone do aplicativo que o criou.</a:t>
            </a:r>
            <a:endParaRPr sz="20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Arquivo</a:t>
            </a:r>
            <a:endParaRPr b="1" i="0" sz="3600" u="none" cap="none" strike="noStrike">
              <a:solidFill>
                <a:srgbClr val="006600"/>
              </a:solidFill>
              <a:latin typeface="Calibri"/>
              <a:ea typeface="Calibri"/>
              <a:cs typeface="Calibri"/>
              <a:sym typeface="Calibri"/>
            </a:endParaRPr>
          </a:p>
        </p:txBody>
      </p:sp>
      <p:pic>
        <p:nvPicPr>
          <p:cNvPr id="318" name="Google Shape;318;p39"/>
          <p:cNvPicPr preferRelativeResize="0"/>
          <p:nvPr/>
        </p:nvPicPr>
        <p:blipFill rotWithShape="1">
          <a:blip r:embed="rId3">
            <a:alphaModFix/>
          </a:blip>
          <a:srcRect b="0" l="0" r="0" t="0"/>
          <a:stretch/>
        </p:blipFill>
        <p:spPr>
          <a:xfrm>
            <a:off x="203951" y="1988840"/>
            <a:ext cx="8736097" cy="29188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3600">
                <a:solidFill>
                  <a:srgbClr val="006600"/>
                </a:solidFill>
                <a:latin typeface="Calibri"/>
                <a:ea typeface="Calibri"/>
                <a:cs typeface="Calibri"/>
                <a:sym typeface="Calibri"/>
              </a:rPr>
              <a:t>Posicionando a Cadeira</a:t>
            </a:r>
            <a:endParaRPr b="1" sz="3600">
              <a:solidFill>
                <a:srgbClr val="006600"/>
              </a:solidFill>
              <a:latin typeface="Calibri"/>
              <a:ea typeface="Calibri"/>
              <a:cs typeface="Calibri"/>
              <a:sym typeface="Calibri"/>
            </a:endParaRPr>
          </a:p>
        </p:txBody>
      </p:sp>
      <p:pic>
        <p:nvPicPr>
          <p:cNvPr descr="http://www.baixaki.com.br/imagens/materias/1361/35897.jpg?w=1040" id="89" name="Google Shape;89;p4"/>
          <p:cNvPicPr preferRelativeResize="0"/>
          <p:nvPr/>
        </p:nvPicPr>
        <p:blipFill rotWithShape="1">
          <a:blip r:embed="rId3">
            <a:alphaModFix/>
          </a:blip>
          <a:srcRect b="0" l="0" r="0" t="0"/>
          <a:stretch/>
        </p:blipFill>
        <p:spPr>
          <a:xfrm>
            <a:off x="1969689" y="1772816"/>
            <a:ext cx="5204621" cy="36024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Arquivo</a:t>
            </a:r>
            <a:endParaRPr b="1" i="0" sz="3600" u="none" cap="none" strike="noStrike">
              <a:solidFill>
                <a:srgbClr val="006600"/>
              </a:solidFill>
              <a:latin typeface="Calibri"/>
              <a:ea typeface="Calibri"/>
              <a:cs typeface="Calibri"/>
              <a:sym typeface="Calibri"/>
            </a:endParaRPr>
          </a:p>
        </p:txBody>
      </p:sp>
      <p:sp>
        <p:nvSpPr>
          <p:cNvPr id="324" name="Google Shape;324;p40"/>
          <p:cNvSpPr/>
          <p:nvPr/>
        </p:nvSpPr>
        <p:spPr>
          <a:xfrm>
            <a:off x="827583" y="1340768"/>
            <a:ext cx="7897157"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sistema operacional reconhece o formato de um arquivo pela sua extensão. Todo arquivo possui uma extensão (quase sempre formada por três letras), e ela vem depois de seu nome. Por padrão, o Windows oculta todas as extensões dos arquivos, mostrando apenas o nome dele, mas é a partir delas que o sistema sabe qual aplicativo deverá abrir o arquivo solicitado. O nome do arquivo é separado de sua extensão por um ponto. Na imagem abaixo, um mesmo arquivo pode exibir seu nome com sua extensão de identificação ou não a depender das configurações de visualização no Windows Explorer.</a:t>
            </a:r>
            <a:endParaRPr/>
          </a:p>
        </p:txBody>
      </p:sp>
      <p:pic>
        <p:nvPicPr>
          <p:cNvPr descr="020" id="325" name="Google Shape;325;p40"/>
          <p:cNvPicPr preferRelativeResize="0"/>
          <p:nvPr/>
        </p:nvPicPr>
        <p:blipFill rotWithShape="1">
          <a:blip r:embed="rId3">
            <a:alphaModFix/>
          </a:blip>
          <a:srcRect b="0" l="0" r="0" t="0"/>
          <a:stretch/>
        </p:blipFill>
        <p:spPr>
          <a:xfrm>
            <a:off x="4581897" y="3933056"/>
            <a:ext cx="3024386" cy="180360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Diretório</a:t>
            </a:r>
            <a:endParaRPr b="1" i="0" sz="3600" u="none" cap="none" strike="noStrike">
              <a:solidFill>
                <a:srgbClr val="006600"/>
              </a:solidFill>
              <a:latin typeface="Calibri"/>
              <a:ea typeface="Calibri"/>
              <a:cs typeface="Calibri"/>
              <a:sym typeface="Calibri"/>
            </a:endParaRPr>
          </a:p>
        </p:txBody>
      </p:sp>
      <p:sp>
        <p:nvSpPr>
          <p:cNvPr id="331" name="Google Shape;331;p41"/>
          <p:cNvSpPr/>
          <p:nvPr/>
        </p:nvSpPr>
        <p:spPr>
          <a:xfrm>
            <a:off x="899592" y="1481907"/>
            <a:ext cx="7860770"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Diretório nada mais é do que um caminho, uma direção. Por exemplo, o diretório da pasta Downloads poderia ser: C: \Usuários\Pedro\Downloads</a:t>
            </a:r>
            <a:endParaRPr/>
          </a:p>
        </p:txBody>
      </p:sp>
      <p:pic>
        <p:nvPicPr>
          <p:cNvPr id="332" name="Google Shape;332;p41"/>
          <p:cNvPicPr preferRelativeResize="0"/>
          <p:nvPr/>
        </p:nvPicPr>
        <p:blipFill rotWithShape="1">
          <a:blip r:embed="rId3">
            <a:alphaModFix/>
          </a:blip>
          <a:srcRect b="0" l="0" r="0" t="0"/>
          <a:stretch/>
        </p:blipFill>
        <p:spPr>
          <a:xfrm>
            <a:off x="3563888" y="3023763"/>
            <a:ext cx="4638073" cy="355797"/>
          </a:xfrm>
          <a:prstGeom prst="rect">
            <a:avLst/>
          </a:prstGeom>
          <a:noFill/>
          <a:ln>
            <a:noFill/>
          </a:ln>
        </p:spPr>
      </p:pic>
      <p:pic>
        <p:nvPicPr>
          <p:cNvPr id="333" name="Google Shape;333;p41"/>
          <p:cNvPicPr preferRelativeResize="0"/>
          <p:nvPr/>
        </p:nvPicPr>
        <p:blipFill rotWithShape="1">
          <a:blip r:embed="rId4">
            <a:alphaModFix/>
          </a:blip>
          <a:srcRect b="0" l="0" r="0" t="0"/>
          <a:stretch/>
        </p:blipFill>
        <p:spPr>
          <a:xfrm>
            <a:off x="489992" y="2722767"/>
            <a:ext cx="2209800" cy="3209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400">
                <a:solidFill>
                  <a:srgbClr val="006600"/>
                </a:solidFill>
                <a:latin typeface="Calibri"/>
                <a:ea typeface="Calibri"/>
                <a:cs typeface="Calibri"/>
                <a:sym typeface="Calibri"/>
              </a:rPr>
              <a:t>Windows Explorer</a:t>
            </a:r>
            <a:endParaRPr b="1" i="0" sz="4400" u="none" cap="none" strike="noStrike">
              <a:solidFill>
                <a:srgbClr val="0066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sp>
        <p:nvSpPr>
          <p:cNvPr id="344" name="Google Shape;344;p43"/>
          <p:cNvSpPr/>
          <p:nvPr/>
        </p:nvSpPr>
        <p:spPr>
          <a:xfrm>
            <a:off x="899591" y="1340768"/>
            <a:ext cx="7488833" cy="380104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No computador, para que tudo fique organizado, existe o Windows Explorer. Ele é um programa que já vem instalado com o Windows e pode ser aberto através do atalho Windows          + E.</a:t>
            </a:r>
            <a:endParaRPr/>
          </a:p>
          <a:p>
            <a:pPr indent="0" lvl="0" marL="0" marR="0" rtl="0" algn="just">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Um dos principais programas encontrados no Windows, ele permite ao usuário enxergar de forma organizada a divisão do disco (em pastas e arquivos) além de fazer qualquer manipulação de pastas e arquivos.</a:t>
            </a:r>
            <a:endParaRPr/>
          </a:p>
          <a:p>
            <a:pPr indent="0" lvl="0" marL="0" marR="0" rtl="0" algn="just">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Com relação aos arquivos, permite protegê-los, copiá-los e movê-los entre pastas e/ou unidades de disco, inclusive apagá-los e também renomeá-los. Em suma, é este o programa que disponibiliza ao usuário a possibilidade de gerenciar todos os seus dados gravados. </a:t>
            </a:r>
            <a:endParaRPr/>
          </a:p>
        </p:txBody>
      </p:sp>
      <p:pic>
        <p:nvPicPr>
          <p:cNvPr descr="Imagem da tecla de logotipo do Windows" id="345" name="Google Shape;345;p43"/>
          <p:cNvPicPr preferRelativeResize="0"/>
          <p:nvPr/>
        </p:nvPicPr>
        <p:blipFill rotWithShape="1">
          <a:blip r:embed="rId3">
            <a:alphaModFix/>
          </a:blip>
          <a:srcRect b="0" l="0" r="0" t="0"/>
          <a:stretch/>
        </p:blipFill>
        <p:spPr>
          <a:xfrm>
            <a:off x="6804248" y="1998097"/>
            <a:ext cx="365185" cy="3651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pic>
        <p:nvPicPr>
          <p:cNvPr descr="j" id="351" name="Google Shape;351;p44"/>
          <p:cNvPicPr preferRelativeResize="0"/>
          <p:nvPr/>
        </p:nvPicPr>
        <p:blipFill rotWithShape="1">
          <a:blip r:embed="rId3">
            <a:alphaModFix/>
          </a:blip>
          <a:srcRect b="0" l="0" r="0" t="0"/>
          <a:stretch/>
        </p:blipFill>
        <p:spPr>
          <a:xfrm>
            <a:off x="865421" y="1124744"/>
            <a:ext cx="7413159" cy="490140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sp>
        <p:nvSpPr>
          <p:cNvPr id="357" name="Google Shape;357;p45"/>
          <p:cNvSpPr/>
          <p:nvPr/>
        </p:nvSpPr>
        <p:spPr>
          <a:xfrm>
            <a:off x="685800" y="1772816"/>
            <a:ext cx="5755102" cy="424731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Painel esquerdo</a:t>
            </a:r>
            <a:endParaRPr/>
          </a:p>
          <a:p>
            <a:pPr indent="-342900" lvl="0" marL="342900" marR="0" rtl="0" algn="l">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Botões Voltar, Avançar e Para Cima – Botão Voltar </a:t>
            </a:r>
            <a:endParaRPr/>
          </a:p>
          <a:p>
            <a:pPr indent="-342900" lvl="0" marL="342900" marR="0" rtl="0" algn="l">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Faixa de Opções</a:t>
            </a:r>
            <a:endParaRPr/>
          </a:p>
          <a:p>
            <a:pPr indent="-342900" lvl="0" marL="342900" marR="0" rtl="0" algn="l">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Barra de endereços </a:t>
            </a:r>
            <a:endParaRPr sz="20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Lista de arquivos </a:t>
            </a:r>
            <a:endParaRPr sz="20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Títulos de colunas </a:t>
            </a:r>
            <a:endParaRPr sz="20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Caixa de pesquisa </a:t>
            </a:r>
            <a:endParaRPr sz="20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Barra de status </a:t>
            </a:r>
            <a:endParaRPr sz="20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Painel de detalhes/visualização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sp>
        <p:nvSpPr>
          <p:cNvPr id="363" name="Google Shape;363;p46"/>
          <p:cNvSpPr/>
          <p:nvPr/>
        </p:nvSpPr>
        <p:spPr>
          <a:xfrm>
            <a:off x="899591" y="1340768"/>
            <a:ext cx="7825149" cy="2554545"/>
          </a:xfrm>
          <a:prstGeom prst="rect">
            <a:avLst/>
          </a:prstGeom>
          <a:noFill/>
          <a:ln>
            <a:noFill/>
          </a:ln>
        </p:spPr>
        <p:txBody>
          <a:bodyPr anchorCtr="0" anchor="t" bIns="45700" lIns="91425" spcFirstLastPara="1" rIns="91425" wrap="square" tIns="45700">
            <a:spAutoFit/>
          </a:bodyPr>
          <a:lstStyle/>
          <a:p>
            <a:pPr indent="0" lvl="1" marL="0" marR="0" rtl="0" algn="just">
              <a:spcBef>
                <a:spcPts val="0"/>
              </a:spcBef>
              <a:spcAft>
                <a:spcPts val="0"/>
              </a:spcAft>
              <a:buNone/>
            </a:pPr>
            <a:r>
              <a:rPr b="1" i="0" lang="pt-BR" sz="2000" u="none" cap="none" strike="noStrike">
                <a:solidFill>
                  <a:schemeClr val="dk1"/>
                </a:solidFill>
                <a:latin typeface="Calibri"/>
                <a:ea typeface="Calibri"/>
                <a:cs typeface="Calibri"/>
                <a:sym typeface="Calibri"/>
              </a:rPr>
              <a:t>Meu Computador</a:t>
            </a:r>
            <a:endParaRPr b="1" i="0" sz="20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O elemento “Meu Computador” exibe ao usuário unidades de disco rígido, dispositivos de armazenamento removíveis (pen drives, HDs externos, cartões de memória, CDs e DVDs) e também locais compartilhados em rede. Clicar com o botão direito do mouse sob o item “Computador”, dá acesso a funções importantes e que veremos mais a frente. Eis um exemplo visual desta seção.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pic>
        <p:nvPicPr>
          <p:cNvPr descr="k" id="369" name="Google Shape;369;p47"/>
          <p:cNvPicPr preferRelativeResize="0"/>
          <p:nvPr/>
        </p:nvPicPr>
        <p:blipFill rotWithShape="1">
          <a:blip r:embed="rId3">
            <a:alphaModFix/>
          </a:blip>
          <a:srcRect b="0" l="0" r="0" t="0"/>
          <a:stretch/>
        </p:blipFill>
        <p:spPr>
          <a:xfrm>
            <a:off x="1043608" y="1312388"/>
            <a:ext cx="7056784" cy="442086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sp>
        <p:nvSpPr>
          <p:cNvPr id="375" name="Google Shape;375;p48"/>
          <p:cNvSpPr/>
          <p:nvPr/>
        </p:nvSpPr>
        <p:spPr>
          <a:xfrm>
            <a:off x="971599" y="1691223"/>
            <a:ext cx="7753141" cy="1754326"/>
          </a:xfrm>
          <a:prstGeom prst="rect">
            <a:avLst/>
          </a:prstGeom>
          <a:noFill/>
          <a:ln>
            <a:noFill/>
          </a:ln>
        </p:spPr>
        <p:txBody>
          <a:bodyPr anchorCtr="0" anchor="t" bIns="45700" lIns="91425" spcFirstLastPara="1" rIns="91425" wrap="square" tIns="45700">
            <a:spAutoFit/>
          </a:bodyPr>
          <a:lstStyle/>
          <a:p>
            <a:pPr indent="0" lvl="1" marL="0" marR="0" rtl="0" algn="just">
              <a:lnSpc>
                <a:spcPct val="150000"/>
              </a:lnSpc>
              <a:spcBef>
                <a:spcPts val="0"/>
              </a:spcBef>
              <a:spcAft>
                <a:spcPts val="0"/>
              </a:spcAft>
              <a:buNone/>
            </a:pPr>
            <a:r>
              <a:rPr b="1" i="0" lang="pt-BR" sz="1800" u="none" cap="none" strike="noStrike">
                <a:solidFill>
                  <a:schemeClr val="dk1"/>
                </a:solidFill>
                <a:latin typeface="Calibri"/>
                <a:ea typeface="Calibri"/>
                <a:cs typeface="Calibri"/>
                <a:sym typeface="Calibri"/>
              </a:rPr>
              <a:t>Unidade de Disco Rígido (HD)</a:t>
            </a:r>
            <a:endParaRPr b="0" i="0" sz="1800" u="none" cap="none" strike="noStrike">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pt-BR" sz="1800">
                <a:solidFill>
                  <a:schemeClr val="dk1"/>
                </a:solidFill>
                <a:latin typeface="Calibri"/>
                <a:ea typeface="Calibri"/>
                <a:cs typeface="Calibri"/>
                <a:sym typeface="Calibri"/>
              </a:rPr>
              <a:t>	É o dispositivo de armazenamento permanente de dados mais utilizado nos computadores.  Neles, são armazenados desde os arquivos pessoais até informações utilizadas exclusivamente pelo sistema operacional.</a:t>
            </a:r>
            <a:endParaRPr/>
          </a:p>
        </p:txBody>
      </p:sp>
      <p:pic>
        <p:nvPicPr>
          <p:cNvPr descr="C:\Users\Alesanco\AppData\Local\Microsoft\Windows\INetCache\Content.Word\k.jpg" id="376" name="Google Shape;376;p48"/>
          <p:cNvPicPr preferRelativeResize="0"/>
          <p:nvPr/>
        </p:nvPicPr>
        <p:blipFill rotWithShape="1">
          <a:blip r:embed="rId3">
            <a:alphaModFix/>
          </a:blip>
          <a:srcRect b="33748" l="20326" r="27892" t="56812"/>
          <a:stretch/>
        </p:blipFill>
        <p:spPr>
          <a:xfrm>
            <a:off x="1113434" y="4365104"/>
            <a:ext cx="6917132" cy="7920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sp>
        <p:nvSpPr>
          <p:cNvPr id="382" name="Google Shape;382;p49"/>
          <p:cNvSpPr/>
          <p:nvPr/>
        </p:nvSpPr>
        <p:spPr>
          <a:xfrm>
            <a:off x="685799" y="1703996"/>
            <a:ext cx="8019059" cy="3785652"/>
          </a:xfrm>
          <a:prstGeom prst="rect">
            <a:avLst/>
          </a:prstGeom>
          <a:noFill/>
          <a:ln>
            <a:noFill/>
          </a:ln>
        </p:spPr>
        <p:txBody>
          <a:bodyPr anchorCtr="0" anchor="t" bIns="45700" lIns="91425" spcFirstLastPara="1" rIns="91425" wrap="square" tIns="45700">
            <a:spAutoFit/>
          </a:bodyPr>
          <a:lstStyle/>
          <a:p>
            <a:pPr indent="0" lvl="1" marL="0" marR="0" rtl="0" algn="just">
              <a:lnSpc>
                <a:spcPct val="150000"/>
              </a:lnSpc>
              <a:spcBef>
                <a:spcPts val="0"/>
              </a:spcBef>
              <a:spcAft>
                <a:spcPts val="0"/>
              </a:spcAft>
              <a:buNone/>
            </a:pPr>
            <a:r>
              <a:rPr b="1" i="0" lang="pt-BR" sz="2000" u="none" cap="none" strike="noStrike">
                <a:solidFill>
                  <a:schemeClr val="dk1"/>
                </a:solidFill>
                <a:latin typeface="Calibri"/>
                <a:ea typeface="Calibri"/>
                <a:cs typeface="Calibri"/>
                <a:sym typeface="Calibri"/>
              </a:rPr>
              <a:t>Particionamento</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Uma partição é uma divisão do disco rígido. Na imagem anterior, tem-se um disco rígido particionado em 2. Cada partição é uma unidade de disco e recebe uma letra que o representa.</a:t>
            </a:r>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a:t>
            </a:r>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Qual o benefício de usar particionamento? O principal deles é em separando os dados do sistema dos dados do usuário em partições diferentes, pode-se fazer manutenção na partição do sistema sem ter que recorrer a um backup externo, já que a unidade dos dados do usuário já servirá como backup interno.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Postura</a:t>
            </a:r>
            <a:endParaRPr b="1" sz="3600">
              <a:solidFill>
                <a:srgbClr val="006600"/>
              </a:solidFill>
              <a:latin typeface="Calibri"/>
              <a:ea typeface="Calibri"/>
              <a:cs typeface="Calibri"/>
              <a:sym typeface="Calibri"/>
            </a:endParaRPr>
          </a:p>
        </p:txBody>
      </p:sp>
      <p:pic>
        <p:nvPicPr>
          <p:cNvPr descr="good" id="95" name="Google Shape;95;p5"/>
          <p:cNvPicPr preferRelativeResize="0"/>
          <p:nvPr/>
        </p:nvPicPr>
        <p:blipFill rotWithShape="1">
          <a:blip r:embed="rId3">
            <a:alphaModFix/>
          </a:blip>
          <a:srcRect b="1340" l="1326" r="1520" t="1386"/>
          <a:stretch/>
        </p:blipFill>
        <p:spPr>
          <a:xfrm>
            <a:off x="2615979" y="1574358"/>
            <a:ext cx="4412974" cy="41903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sp>
        <p:nvSpPr>
          <p:cNvPr id="388" name="Google Shape;388;p50"/>
          <p:cNvSpPr/>
          <p:nvPr/>
        </p:nvSpPr>
        <p:spPr>
          <a:xfrm>
            <a:off x="899591" y="1340768"/>
            <a:ext cx="7416825" cy="41088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1800">
                <a:solidFill>
                  <a:schemeClr val="dk1"/>
                </a:solidFill>
                <a:latin typeface="Calibri"/>
                <a:ea typeface="Calibri"/>
                <a:cs typeface="Calibri"/>
                <a:sym typeface="Calibri"/>
              </a:rPr>
              <a:t>	A unidade C: é a unidade de disco rígido comumente utilizada para a instalação do sistema operacional prioritário da máquina. No Windows 7, temos algumas pastas que merecem atenção especial devida a importância que exercem para o sistema e para o usuário. São elas:</a:t>
            </a:r>
            <a:endParaRPr/>
          </a:p>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Arquivos de programas: </a:t>
            </a:r>
            <a:r>
              <a:rPr lang="pt-BR" sz="1800">
                <a:solidFill>
                  <a:schemeClr val="dk1"/>
                </a:solidFill>
                <a:latin typeface="Calibri"/>
                <a:ea typeface="Calibri"/>
                <a:cs typeface="Calibri"/>
                <a:sym typeface="Calibri"/>
              </a:rPr>
              <a:t>local de instalação padrão da maioria dos aplicativos existentes. </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Usuários: </a:t>
            </a:r>
            <a:r>
              <a:rPr lang="pt-BR" sz="1800">
                <a:solidFill>
                  <a:schemeClr val="dk1"/>
                </a:solidFill>
                <a:latin typeface="Calibri"/>
                <a:ea typeface="Calibri"/>
                <a:cs typeface="Calibri"/>
                <a:sym typeface="Calibri"/>
              </a:rPr>
              <a:t>nessa pasta encontram-se os diretórios para todas as contas de usuários criadas no Windows. </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Windows: </a:t>
            </a:r>
            <a:r>
              <a:rPr lang="pt-BR" sz="1800">
                <a:solidFill>
                  <a:schemeClr val="dk1"/>
                </a:solidFill>
                <a:latin typeface="Calibri"/>
                <a:ea typeface="Calibri"/>
                <a:cs typeface="Calibri"/>
                <a:sym typeface="Calibri"/>
              </a:rPr>
              <a:t>Esta pasta é a mais importante do computador, pois nela se encontra toda a estrutura do sistema operacional.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sp>
        <p:nvSpPr>
          <p:cNvPr id="394" name="Google Shape;394;p51"/>
          <p:cNvSpPr/>
          <p:nvPr/>
        </p:nvSpPr>
        <p:spPr>
          <a:xfrm>
            <a:off x="824581" y="2060848"/>
            <a:ext cx="7825149" cy="3785652"/>
          </a:xfrm>
          <a:prstGeom prst="rect">
            <a:avLst/>
          </a:prstGeom>
          <a:noFill/>
          <a:ln>
            <a:noFill/>
          </a:ln>
        </p:spPr>
        <p:txBody>
          <a:bodyPr anchorCtr="0" anchor="t" bIns="45700" lIns="91425" spcFirstLastPara="1" rIns="91425" wrap="square" tIns="45700">
            <a:spAutoFit/>
          </a:bodyPr>
          <a:lstStyle/>
          <a:p>
            <a:pPr indent="0" lvl="1" marL="0" marR="0" rtl="0" algn="just">
              <a:lnSpc>
                <a:spcPct val="150000"/>
              </a:lnSpc>
              <a:spcBef>
                <a:spcPts val="0"/>
              </a:spcBef>
              <a:spcAft>
                <a:spcPts val="0"/>
              </a:spcAft>
              <a:buNone/>
            </a:pPr>
            <a:r>
              <a:rPr b="1" i="0" lang="pt-BR" sz="2000" u="none" cap="none" strike="noStrike">
                <a:solidFill>
                  <a:schemeClr val="dk1"/>
                </a:solidFill>
                <a:latin typeface="Calibri"/>
                <a:ea typeface="Calibri"/>
                <a:cs typeface="Calibri"/>
                <a:sym typeface="Calibri"/>
              </a:rPr>
              <a:t>Localizando arquivos</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lang="pt-BR" sz="2000">
                <a:solidFill>
                  <a:schemeClr val="dk1"/>
                </a:solidFill>
                <a:latin typeface="Calibri"/>
                <a:ea typeface="Calibri"/>
                <a:cs typeface="Calibri"/>
                <a:sym typeface="Calibri"/>
              </a:rPr>
              <a:t>Para localizar um arquivo, temos alguns passos:</a:t>
            </a:r>
            <a:endParaRPr/>
          </a:p>
          <a:p>
            <a:pPr indent="0" lvl="0" marL="0" marR="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Abrir a pasta ou biblioteca mais provável como ponto de partida para a pesquisa, por exemplo, clicar em Disco Local (C).</a:t>
            </a:r>
            <a:endParaRPr/>
          </a:p>
          <a:p>
            <a:pPr indent="-342900" lvl="0" marL="342900" marR="0" rtl="0" algn="just">
              <a:lnSpc>
                <a:spcPct val="150000"/>
              </a:lnSpc>
              <a:spcBef>
                <a:spcPts val="0"/>
              </a:spcBef>
              <a:spcAft>
                <a:spcPts val="0"/>
              </a:spcAft>
              <a:buClr>
                <a:schemeClr val="dk1"/>
              </a:buClr>
              <a:buSzPts val="2000"/>
              <a:buFont typeface="Calibri"/>
              <a:buAutoNum type="arabicPeriod"/>
            </a:pPr>
            <a:r>
              <a:rPr lang="pt-BR" sz="2000">
                <a:solidFill>
                  <a:schemeClr val="dk1"/>
                </a:solidFill>
                <a:latin typeface="Calibri"/>
                <a:ea typeface="Calibri"/>
                <a:cs typeface="Calibri"/>
                <a:sym typeface="Calibri"/>
              </a:rPr>
              <a:t>Digitar o nome do elemento que se busca ou parte dele. Assim que vai se  digitando o termo para pesquisa, vários arquivos são exibidos.</a:t>
            </a:r>
            <a:endParaRPr sz="2000">
              <a:solidFill>
                <a:schemeClr val="dk1"/>
              </a:solidFill>
              <a:latin typeface="Calibri"/>
              <a:ea typeface="Calibri"/>
              <a:cs typeface="Calibri"/>
              <a:sym typeface="Calibri"/>
            </a:endParaRPr>
          </a:p>
        </p:txBody>
      </p:sp>
      <p:pic>
        <p:nvPicPr>
          <p:cNvPr id="395" name="Google Shape;395;p51"/>
          <p:cNvPicPr preferRelativeResize="0"/>
          <p:nvPr/>
        </p:nvPicPr>
        <p:blipFill rotWithShape="1">
          <a:blip r:embed="rId3">
            <a:alphaModFix/>
          </a:blip>
          <a:srcRect b="0" l="0" r="0" t="0"/>
          <a:stretch/>
        </p:blipFill>
        <p:spPr>
          <a:xfrm>
            <a:off x="3997667" y="1124744"/>
            <a:ext cx="4652063" cy="122790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sp>
        <p:nvSpPr>
          <p:cNvPr id="401" name="Google Shape;401;p52"/>
          <p:cNvSpPr/>
          <p:nvPr/>
        </p:nvSpPr>
        <p:spPr>
          <a:xfrm>
            <a:off x="899591" y="1628800"/>
            <a:ext cx="7825149" cy="4247317"/>
          </a:xfrm>
          <a:prstGeom prst="rect">
            <a:avLst/>
          </a:prstGeom>
          <a:noFill/>
          <a:ln>
            <a:noFill/>
          </a:ln>
        </p:spPr>
        <p:txBody>
          <a:bodyPr anchorCtr="0" anchor="t" bIns="45700" lIns="91425" spcFirstLastPara="1" rIns="91425" wrap="square" tIns="45700">
            <a:spAutoFit/>
          </a:bodyPr>
          <a:lstStyle/>
          <a:p>
            <a:pPr indent="0" lvl="1" marL="0" marR="0" rtl="0" algn="just">
              <a:lnSpc>
                <a:spcPct val="150000"/>
              </a:lnSpc>
              <a:spcBef>
                <a:spcPts val="0"/>
              </a:spcBef>
              <a:spcAft>
                <a:spcPts val="0"/>
              </a:spcAft>
              <a:buNone/>
            </a:pPr>
            <a:r>
              <a:rPr b="1" i="0" lang="pt-BR" sz="2000" u="none" cap="none" strike="noStrike">
                <a:solidFill>
                  <a:schemeClr val="dk1"/>
                </a:solidFill>
                <a:latin typeface="Calibri"/>
                <a:ea typeface="Calibri"/>
                <a:cs typeface="Calibri"/>
                <a:sym typeface="Calibri"/>
              </a:rPr>
              <a:t>Localizando arquivos</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0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000"/>
              <a:buFont typeface="Calibri"/>
              <a:buAutoNum type="arabicPeriod" startAt="3"/>
            </a:pPr>
            <a:r>
              <a:rPr lang="pt-BR" sz="2000">
                <a:solidFill>
                  <a:schemeClr val="dk1"/>
                </a:solidFill>
                <a:latin typeface="Calibri"/>
                <a:ea typeface="Calibri"/>
                <a:cs typeface="Calibri"/>
                <a:sym typeface="Calibri"/>
              </a:rPr>
              <a:t>Uma boa prática é procurar arquivos de um mesmo tipo ou a partir de uma data específica. A pesquisa por tipo de arquivo se dá com a utilização da extensão do arquivo a ser procurado. Por exemplo: se vamos procurar por uma imagem, poderíamos colocar no campo de pesquisa *.jpg. Assim, retornar-se-iam todos os arquivos deste mesmo tipo. </a:t>
            </a:r>
            <a:endParaRPr/>
          </a:p>
          <a:p>
            <a:pPr indent="0" lvl="0" marL="0" marR="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pic>
        <p:nvPicPr>
          <p:cNvPr id="407" name="Google Shape;407;p53"/>
          <p:cNvPicPr preferRelativeResize="0"/>
          <p:nvPr/>
        </p:nvPicPr>
        <p:blipFill rotWithShape="1">
          <a:blip r:embed="rId3">
            <a:alphaModFix/>
          </a:blip>
          <a:srcRect b="35328" l="20029" r="0" t="22025"/>
          <a:stretch/>
        </p:blipFill>
        <p:spPr>
          <a:xfrm>
            <a:off x="469244" y="2132855"/>
            <a:ext cx="8205513" cy="275035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Explorer</a:t>
            </a:r>
            <a:endParaRPr b="1" i="0" sz="3600" u="none" cap="none" strike="noStrike">
              <a:solidFill>
                <a:srgbClr val="006600"/>
              </a:solidFill>
              <a:latin typeface="Calibri"/>
              <a:ea typeface="Calibri"/>
              <a:cs typeface="Calibri"/>
              <a:sym typeface="Calibri"/>
            </a:endParaRPr>
          </a:p>
        </p:txBody>
      </p:sp>
      <p:sp>
        <p:nvSpPr>
          <p:cNvPr id="413" name="Google Shape;413;p54"/>
          <p:cNvSpPr/>
          <p:nvPr/>
        </p:nvSpPr>
        <p:spPr>
          <a:xfrm>
            <a:off x="5388496" y="1514649"/>
            <a:ext cx="3096344" cy="2708434"/>
          </a:xfrm>
          <a:prstGeom prst="rect">
            <a:avLst/>
          </a:prstGeom>
          <a:noFill/>
          <a:ln>
            <a:noFill/>
          </a:ln>
        </p:spPr>
        <p:txBody>
          <a:bodyPr anchorCtr="0" anchor="t" bIns="45700" lIns="91425" spcFirstLastPara="1" rIns="91425" wrap="square" tIns="45700">
            <a:spAutoFit/>
          </a:bodyPr>
          <a:lstStyle/>
          <a:p>
            <a:pPr indent="0" lvl="1" marL="0" marR="0" rtl="0" algn="just">
              <a:lnSpc>
                <a:spcPct val="150000"/>
              </a:lnSpc>
              <a:spcBef>
                <a:spcPts val="0"/>
              </a:spcBef>
              <a:spcAft>
                <a:spcPts val="0"/>
              </a:spcAft>
              <a:buNone/>
            </a:pPr>
            <a:r>
              <a:rPr b="1" i="0" lang="pt-BR" sz="2000" u="none" cap="none" strike="noStrike">
                <a:solidFill>
                  <a:schemeClr val="dk1"/>
                </a:solidFill>
                <a:latin typeface="Calibri"/>
                <a:ea typeface="Calibri"/>
                <a:cs typeface="Calibri"/>
                <a:sym typeface="Calibri"/>
              </a:rPr>
              <a:t>Unidades de rede</a:t>
            </a:r>
            <a:endParaRPr/>
          </a:p>
          <a:p>
            <a:pPr indent="0" lvl="1" marL="0" marR="0" rtl="0" algn="just">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pt-BR" sz="2000">
                <a:solidFill>
                  <a:schemeClr val="dk1"/>
                </a:solidFill>
                <a:latin typeface="Calibri"/>
                <a:ea typeface="Calibri"/>
                <a:cs typeface="Calibri"/>
                <a:sym typeface="Calibri"/>
              </a:rPr>
              <a:t>Exibe e dá acesso aos recursos compartilhados numa rede tais como pastas, unidades de armazenamento e impressoras.</a:t>
            </a:r>
            <a:endParaRPr/>
          </a:p>
        </p:txBody>
      </p:sp>
      <p:pic>
        <p:nvPicPr>
          <p:cNvPr descr="C:\Users\Alesanco\AppData\Local\Microsoft\Windows\INetCache\Content.Word\025.jpg" id="414" name="Google Shape;414;p54"/>
          <p:cNvPicPr preferRelativeResize="0"/>
          <p:nvPr/>
        </p:nvPicPr>
        <p:blipFill rotWithShape="1">
          <a:blip r:embed="rId3">
            <a:alphaModFix/>
          </a:blip>
          <a:srcRect b="0" l="0" r="29813" t="0"/>
          <a:stretch/>
        </p:blipFill>
        <p:spPr>
          <a:xfrm>
            <a:off x="685800" y="1371834"/>
            <a:ext cx="4572000" cy="411433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400">
                <a:solidFill>
                  <a:srgbClr val="006600"/>
                </a:solidFill>
                <a:latin typeface="Calibri"/>
                <a:ea typeface="Calibri"/>
                <a:cs typeface="Calibri"/>
                <a:sym typeface="Calibri"/>
              </a:rPr>
              <a:t>Aplicativos</a:t>
            </a:r>
            <a:endParaRPr b="1" i="0" sz="4400" u="none" cap="none" strike="noStrike">
              <a:solidFill>
                <a:srgbClr val="0066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Notepad</a:t>
            </a:r>
            <a:endParaRPr b="1" i="0" sz="3600" u="none" cap="none" strike="noStrike">
              <a:solidFill>
                <a:srgbClr val="006600"/>
              </a:solidFill>
              <a:latin typeface="Calibri"/>
              <a:ea typeface="Calibri"/>
              <a:cs typeface="Calibri"/>
              <a:sym typeface="Calibri"/>
            </a:endParaRPr>
          </a:p>
        </p:txBody>
      </p:sp>
      <p:sp>
        <p:nvSpPr>
          <p:cNvPr id="425" name="Google Shape;425;p56"/>
          <p:cNvSpPr/>
          <p:nvPr/>
        </p:nvSpPr>
        <p:spPr>
          <a:xfrm>
            <a:off x="827583" y="1628800"/>
            <a:ext cx="7416825" cy="33239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Notepad ou Bloco de notas é um programa de edição de texto básico que pode ser utilizado para criar documentos sem formatação individualizada. Foi incluído em todas as versões do Windows desde 1985.</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Pode-se localizá-lo, pode-se clicar no botão de pesquisa na área inicial, digitar o nome “bloco de notas” e selecionar a primeira opção que aparece. Pressionar as teclas Windows+ R, digitar “notepad” e apertar “OK” o resultado seria o mesmo.</a:t>
            </a:r>
            <a:endParaRPr/>
          </a:p>
          <a:p>
            <a:pPr indent="0" lvl="0" marL="0" marR="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Notepad</a:t>
            </a:r>
            <a:endParaRPr b="1" i="0" sz="3600" u="none" cap="none" strike="noStrike">
              <a:solidFill>
                <a:srgbClr val="006600"/>
              </a:solidFill>
              <a:latin typeface="Calibri"/>
              <a:ea typeface="Calibri"/>
              <a:cs typeface="Calibri"/>
              <a:sym typeface="Calibri"/>
            </a:endParaRPr>
          </a:p>
        </p:txBody>
      </p:sp>
      <p:pic>
        <p:nvPicPr>
          <p:cNvPr descr="030" id="431" name="Google Shape;431;p57"/>
          <p:cNvPicPr preferRelativeResize="0"/>
          <p:nvPr/>
        </p:nvPicPr>
        <p:blipFill rotWithShape="1">
          <a:blip r:embed="rId3">
            <a:alphaModFix/>
          </a:blip>
          <a:srcRect b="55779" l="61580" r="0" t="0"/>
          <a:stretch/>
        </p:blipFill>
        <p:spPr>
          <a:xfrm>
            <a:off x="3314576" y="1514649"/>
            <a:ext cx="2874888" cy="1850808"/>
          </a:xfrm>
          <a:prstGeom prst="rect">
            <a:avLst/>
          </a:prstGeom>
          <a:noFill/>
          <a:ln>
            <a:noFill/>
          </a:ln>
        </p:spPr>
      </p:pic>
      <p:pic>
        <p:nvPicPr>
          <p:cNvPr id="432" name="Google Shape;432;p57"/>
          <p:cNvPicPr preferRelativeResize="0"/>
          <p:nvPr/>
        </p:nvPicPr>
        <p:blipFill rotWithShape="1">
          <a:blip r:embed="rId4">
            <a:alphaModFix/>
          </a:blip>
          <a:srcRect b="0" l="0" r="0" t="0"/>
          <a:stretch/>
        </p:blipFill>
        <p:spPr>
          <a:xfrm>
            <a:off x="1403648" y="3488747"/>
            <a:ext cx="6696744" cy="253254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Wordpad</a:t>
            </a:r>
            <a:endParaRPr b="1" i="0" sz="3600" u="none" cap="none" strike="noStrike">
              <a:solidFill>
                <a:srgbClr val="006600"/>
              </a:solidFill>
              <a:latin typeface="Calibri"/>
              <a:ea typeface="Calibri"/>
              <a:cs typeface="Calibri"/>
              <a:sym typeface="Calibri"/>
            </a:endParaRPr>
          </a:p>
        </p:txBody>
      </p:sp>
      <p:sp>
        <p:nvSpPr>
          <p:cNvPr id="438" name="Google Shape;438;p58"/>
          <p:cNvSpPr/>
          <p:nvPr/>
        </p:nvSpPr>
        <p:spPr>
          <a:xfrm>
            <a:off x="685799" y="1628800"/>
            <a:ext cx="7558609"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Editor de texto com formatação do Windows. Pode conter imagens, tabelas e outros objetos. A formataçao é limitada se comparando com o Word. A extensão padrão gerada pelo WordPad é a RTF, apesar de possuir compatibilidade de trabalho com outras extensões, sendo a DOCX uma das principais. Para acessá-lo, basta pressionar as teclas Windows+ R, digitar “wordpad” e apertar “OK”.</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Wordpad</a:t>
            </a:r>
            <a:endParaRPr b="1" sz="3600">
              <a:solidFill>
                <a:srgbClr val="006600"/>
              </a:solidFill>
              <a:latin typeface="Calibri"/>
              <a:ea typeface="Calibri"/>
              <a:cs typeface="Calibri"/>
              <a:sym typeface="Calibri"/>
            </a:endParaRPr>
          </a:p>
        </p:txBody>
      </p:sp>
      <p:pic>
        <p:nvPicPr>
          <p:cNvPr id="444" name="Google Shape;444;p59"/>
          <p:cNvPicPr preferRelativeResize="0"/>
          <p:nvPr/>
        </p:nvPicPr>
        <p:blipFill rotWithShape="1">
          <a:blip r:embed="rId3">
            <a:alphaModFix/>
          </a:blip>
          <a:srcRect b="0" l="0" r="0" t="0"/>
          <a:stretch/>
        </p:blipFill>
        <p:spPr>
          <a:xfrm>
            <a:off x="909361" y="1772816"/>
            <a:ext cx="7325278" cy="37634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000">
                <a:solidFill>
                  <a:srgbClr val="006600"/>
                </a:solidFill>
                <a:latin typeface="Calibri"/>
                <a:ea typeface="Calibri"/>
                <a:cs typeface="Calibri"/>
                <a:sym typeface="Calibri"/>
              </a:rPr>
              <a:t>Ligando e desligando o computador</a:t>
            </a:r>
            <a:endParaRPr b="1" i="0" sz="4000" u="none" cap="none" strike="noStrike">
              <a:solidFill>
                <a:srgbClr val="00660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nvSpPr>
        <p:spPr>
          <a:xfrm>
            <a:off x="685800" y="25748"/>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Calculadora</a:t>
            </a:r>
            <a:endParaRPr b="1" i="0" sz="3600" u="none" cap="none" strike="noStrike">
              <a:solidFill>
                <a:srgbClr val="006600"/>
              </a:solidFill>
              <a:latin typeface="Calibri"/>
              <a:ea typeface="Calibri"/>
              <a:cs typeface="Calibri"/>
              <a:sym typeface="Calibri"/>
            </a:endParaRPr>
          </a:p>
        </p:txBody>
      </p:sp>
      <p:sp>
        <p:nvSpPr>
          <p:cNvPr id="450" name="Google Shape;450;p60"/>
          <p:cNvSpPr/>
          <p:nvPr/>
        </p:nvSpPr>
        <p:spPr>
          <a:xfrm>
            <a:off x="755575" y="1628800"/>
            <a:ext cx="7632849"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aplicativo de calculadora para Windows pode ser usado para conversões e matemática simples, cálculos científicos e financeiros. Para acessá-lo, basta pressionar as teclas Windows+ R, digitar “calc” e apertar “OK” ou ir à seção de todos os programas pela área inicial e encontrar seu ícone.</a:t>
            </a:r>
            <a:endParaRPr/>
          </a:p>
        </p:txBody>
      </p:sp>
      <p:pic>
        <p:nvPicPr>
          <p:cNvPr descr="C:\Users\Alesanco\AppData\Local\Microsoft\Windows\INetCache\Content.Word\032.jpg" id="451" name="Google Shape;451;p60"/>
          <p:cNvPicPr preferRelativeResize="0"/>
          <p:nvPr/>
        </p:nvPicPr>
        <p:blipFill rotWithShape="1">
          <a:blip r:embed="rId3">
            <a:alphaModFix/>
          </a:blip>
          <a:srcRect b="57071" l="0" r="0" t="0"/>
          <a:stretch/>
        </p:blipFill>
        <p:spPr>
          <a:xfrm>
            <a:off x="2152333" y="3573016"/>
            <a:ext cx="4839335" cy="236093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Paint</a:t>
            </a:r>
            <a:endParaRPr b="1" i="0" sz="3600" u="none" cap="none" strike="noStrike">
              <a:solidFill>
                <a:srgbClr val="006600"/>
              </a:solidFill>
              <a:latin typeface="Calibri"/>
              <a:ea typeface="Calibri"/>
              <a:cs typeface="Calibri"/>
              <a:sym typeface="Calibri"/>
            </a:endParaRPr>
          </a:p>
        </p:txBody>
      </p:sp>
      <p:sp>
        <p:nvSpPr>
          <p:cNvPr id="457" name="Google Shape;457;p61"/>
          <p:cNvSpPr/>
          <p:nvPr/>
        </p:nvSpPr>
        <p:spPr>
          <a:xfrm>
            <a:off x="971599" y="1628800"/>
            <a:ext cx="7272809" cy="327628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Aplicativo para criação e edição de imagens, o Paint remonta desde versões antigas do Windows e com a versão 8 do sistema ganhou alguns recursos importantes como melhor controle do zoom e o redimensionamento da imagem. Para abrir o programa podemos pressionar  Windows+ R, digitar “mspaint” e apertar “OK”.</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A extensão padrão do editor é a BMP, mas permite manipular arquivos com as extensões: JPG ou JPEG, GIF, TIFF, PNG, ICO entre outras.</a:t>
            </a:r>
            <a:endParaRPr/>
          </a:p>
          <a:p>
            <a:pPr indent="0" lvl="0" marL="0" marR="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Paint</a:t>
            </a:r>
            <a:endParaRPr b="1" i="0" sz="3600" u="none" cap="none" strike="noStrike">
              <a:solidFill>
                <a:srgbClr val="006600"/>
              </a:solidFill>
              <a:latin typeface="Calibri"/>
              <a:ea typeface="Calibri"/>
              <a:cs typeface="Calibri"/>
              <a:sym typeface="Calibri"/>
            </a:endParaRPr>
          </a:p>
        </p:txBody>
      </p:sp>
      <p:pic>
        <p:nvPicPr>
          <p:cNvPr id="463" name="Google Shape;463;p62"/>
          <p:cNvPicPr preferRelativeResize="0"/>
          <p:nvPr/>
        </p:nvPicPr>
        <p:blipFill rotWithShape="1">
          <a:blip r:embed="rId3">
            <a:alphaModFix/>
          </a:blip>
          <a:srcRect b="0" l="0" r="0" t="0"/>
          <a:stretch/>
        </p:blipFill>
        <p:spPr>
          <a:xfrm>
            <a:off x="1235701" y="1772816"/>
            <a:ext cx="6672597" cy="37756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Gravador de Som</a:t>
            </a:r>
            <a:endParaRPr b="1" i="0" sz="3600" u="none" cap="none" strike="noStrike">
              <a:solidFill>
                <a:srgbClr val="006600"/>
              </a:solidFill>
              <a:latin typeface="Calibri"/>
              <a:ea typeface="Calibri"/>
              <a:cs typeface="Calibri"/>
              <a:sym typeface="Calibri"/>
            </a:endParaRPr>
          </a:p>
        </p:txBody>
      </p:sp>
      <p:sp>
        <p:nvSpPr>
          <p:cNvPr id="469" name="Google Shape;469;p63"/>
          <p:cNvSpPr/>
          <p:nvPr/>
        </p:nvSpPr>
        <p:spPr>
          <a:xfrm>
            <a:off x="971599" y="1628800"/>
            <a:ext cx="7272809"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Aplicativo para gravação simples de som. Acessível pelo botão de pesquisa na tela inicial ao digitar “gravador”.</a:t>
            </a:r>
            <a:endParaRPr sz="2000">
              <a:solidFill>
                <a:schemeClr val="dk1"/>
              </a:solidFill>
              <a:latin typeface="Calibri"/>
              <a:ea typeface="Calibri"/>
              <a:cs typeface="Calibri"/>
              <a:sym typeface="Calibri"/>
            </a:endParaRPr>
          </a:p>
        </p:txBody>
      </p:sp>
      <p:pic>
        <p:nvPicPr>
          <p:cNvPr id="470" name="Google Shape;470;p63"/>
          <p:cNvPicPr preferRelativeResize="0"/>
          <p:nvPr/>
        </p:nvPicPr>
        <p:blipFill rotWithShape="1">
          <a:blip r:embed="rId3">
            <a:alphaModFix/>
          </a:blip>
          <a:srcRect b="0" l="8786" r="0" t="11583"/>
          <a:stretch/>
        </p:blipFill>
        <p:spPr>
          <a:xfrm>
            <a:off x="3353851" y="2780928"/>
            <a:ext cx="2436298" cy="1580470"/>
          </a:xfrm>
          <a:prstGeom prst="rect">
            <a:avLst/>
          </a:prstGeom>
          <a:noFill/>
          <a:ln>
            <a:noFill/>
          </a:ln>
        </p:spPr>
      </p:pic>
      <p:pic>
        <p:nvPicPr>
          <p:cNvPr id="471" name="Google Shape;471;p63"/>
          <p:cNvPicPr preferRelativeResize="0"/>
          <p:nvPr/>
        </p:nvPicPr>
        <p:blipFill rotWithShape="1">
          <a:blip r:embed="rId4">
            <a:alphaModFix/>
          </a:blip>
          <a:srcRect b="0" l="0" r="0" t="0"/>
          <a:stretch/>
        </p:blipFill>
        <p:spPr>
          <a:xfrm>
            <a:off x="1181102" y="4653136"/>
            <a:ext cx="6781796" cy="93610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200">
                <a:solidFill>
                  <a:srgbClr val="006600"/>
                </a:solidFill>
                <a:latin typeface="Calibri"/>
                <a:ea typeface="Calibri"/>
                <a:cs typeface="Calibri"/>
                <a:sym typeface="Calibri"/>
              </a:rPr>
              <a:t>Windows Movie Maker</a:t>
            </a:r>
            <a:endParaRPr b="1" i="0" sz="3200" u="none" cap="none" strike="noStrike">
              <a:solidFill>
                <a:srgbClr val="006600"/>
              </a:solidFill>
              <a:latin typeface="Calibri"/>
              <a:ea typeface="Calibri"/>
              <a:cs typeface="Calibri"/>
              <a:sym typeface="Calibri"/>
            </a:endParaRPr>
          </a:p>
        </p:txBody>
      </p:sp>
      <p:sp>
        <p:nvSpPr>
          <p:cNvPr id="477" name="Google Shape;477;p64"/>
          <p:cNvSpPr/>
          <p:nvPr/>
        </p:nvSpPr>
        <p:spPr>
          <a:xfrm>
            <a:off x="685799" y="1628800"/>
            <a:ext cx="7702625"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Editor de vídeos. Permite a criação e edição de vídeos. Permite inserir narrações, músicas, legendas, etc... possui efeitos de transição para unir cortes ou cenas do vídeo. A extensão padrão gerada pelo Movie Maker é a WLMP para salvar o projeto ou MP4 ou WMV para publicação do vídeo.</a:t>
            </a:r>
            <a:endParaRPr/>
          </a:p>
        </p:txBody>
      </p:sp>
      <p:pic>
        <p:nvPicPr>
          <p:cNvPr id="478" name="Google Shape;478;p64"/>
          <p:cNvPicPr preferRelativeResize="0"/>
          <p:nvPr/>
        </p:nvPicPr>
        <p:blipFill rotWithShape="1">
          <a:blip r:embed="rId3">
            <a:alphaModFix/>
          </a:blip>
          <a:srcRect b="0" l="0" r="0" t="0"/>
          <a:stretch/>
        </p:blipFill>
        <p:spPr>
          <a:xfrm>
            <a:off x="2568575" y="3460844"/>
            <a:ext cx="4006850" cy="234442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Media Player</a:t>
            </a:r>
            <a:endParaRPr b="1" i="0" sz="3600" u="none" cap="none" strike="noStrike">
              <a:solidFill>
                <a:srgbClr val="006600"/>
              </a:solidFill>
              <a:latin typeface="Calibri"/>
              <a:ea typeface="Calibri"/>
              <a:cs typeface="Calibri"/>
              <a:sym typeface="Calibri"/>
            </a:endParaRPr>
          </a:p>
        </p:txBody>
      </p:sp>
      <p:sp>
        <p:nvSpPr>
          <p:cNvPr id="484" name="Google Shape;484;p65"/>
          <p:cNvSpPr/>
          <p:nvPr/>
        </p:nvSpPr>
        <p:spPr>
          <a:xfrm>
            <a:off x="827583" y="1628800"/>
            <a:ext cx="7630617" cy="27238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Principal reprodutor de arquivos de mídia digital do Windows, ele organiza coleções de mídia, gravar (criar) CDs, copia músicas de CDs e sincroniza arquivos de mídia com dispositivos portáteis.</a:t>
            </a:r>
            <a:endParaRPr sz="20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0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Informações da mídia</a:t>
            </a:r>
            <a:endParaRPr/>
          </a:p>
          <a:p>
            <a:pPr indent="-342900" lvl="0" marL="342900" marR="0" rtl="0" algn="l">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Área de controles de reprodução</a:t>
            </a:r>
            <a:endParaRPr/>
          </a:p>
          <a:p>
            <a:pPr indent="-342900" lvl="0" marL="342900" marR="0" rtl="0" algn="l">
              <a:lnSpc>
                <a:spcPct val="150000"/>
              </a:lnSpc>
              <a:spcBef>
                <a:spcPts val="0"/>
              </a:spcBef>
              <a:spcAft>
                <a:spcPts val="0"/>
              </a:spcAft>
              <a:buClr>
                <a:schemeClr val="dk1"/>
              </a:buClr>
              <a:buSzPts val="1800"/>
              <a:buFont typeface="Calibri"/>
              <a:buAutoNum type="arabicPeriod"/>
            </a:pPr>
            <a:r>
              <a:rPr lang="pt-BR" sz="1800">
                <a:solidFill>
                  <a:schemeClr val="dk1"/>
                </a:solidFill>
                <a:latin typeface="Calibri"/>
                <a:ea typeface="Calibri"/>
                <a:cs typeface="Calibri"/>
                <a:sym typeface="Calibri"/>
              </a:rPr>
              <a:t>Botão Alternar para Biblioteca</a:t>
            </a:r>
            <a:endParaRPr/>
          </a:p>
        </p:txBody>
      </p:sp>
      <p:pic>
        <p:nvPicPr>
          <p:cNvPr descr="035" id="485" name="Google Shape;485;p65"/>
          <p:cNvPicPr preferRelativeResize="0"/>
          <p:nvPr/>
        </p:nvPicPr>
        <p:blipFill rotWithShape="1">
          <a:blip r:embed="rId3">
            <a:alphaModFix/>
          </a:blip>
          <a:srcRect b="10216" l="0" r="0" t="0"/>
          <a:stretch/>
        </p:blipFill>
        <p:spPr>
          <a:xfrm>
            <a:off x="5618003" y="2780928"/>
            <a:ext cx="3106738" cy="30289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Windows Media Player</a:t>
            </a:r>
            <a:endParaRPr b="1" i="0" sz="3600" u="none" cap="none" strike="noStrike">
              <a:solidFill>
                <a:srgbClr val="006600"/>
              </a:solidFill>
              <a:latin typeface="Calibri"/>
              <a:ea typeface="Calibri"/>
              <a:cs typeface="Calibri"/>
              <a:sym typeface="Calibri"/>
            </a:endParaRPr>
          </a:p>
        </p:txBody>
      </p:sp>
      <p:pic>
        <p:nvPicPr>
          <p:cNvPr id="491" name="Google Shape;491;p66"/>
          <p:cNvPicPr preferRelativeResize="0"/>
          <p:nvPr/>
        </p:nvPicPr>
        <p:blipFill rotWithShape="1">
          <a:blip r:embed="rId3">
            <a:alphaModFix/>
          </a:blip>
          <a:srcRect b="0" l="0" r="0" t="0"/>
          <a:stretch/>
        </p:blipFill>
        <p:spPr>
          <a:xfrm>
            <a:off x="1061750" y="1700808"/>
            <a:ext cx="7020500" cy="394696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p67"/>
          <p:cNvGrpSpPr/>
          <p:nvPr/>
        </p:nvGrpSpPr>
        <p:grpSpPr>
          <a:xfrm>
            <a:off x="685800" y="1901900"/>
            <a:ext cx="7772400" cy="3054201"/>
            <a:chOff x="685800" y="836712"/>
            <a:chExt cx="7772400" cy="3054201"/>
          </a:xfrm>
        </p:grpSpPr>
        <p:sp>
          <p:nvSpPr>
            <p:cNvPr id="497" name="Google Shape;497;p67"/>
            <p:cNvSpPr txBox="1"/>
            <p:nvPr/>
          </p:nvSpPr>
          <p:spPr>
            <a:xfrm>
              <a:off x="685800" y="2420888"/>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400">
                  <a:solidFill>
                    <a:srgbClr val="006600"/>
                  </a:solidFill>
                  <a:latin typeface="Calibri"/>
                  <a:ea typeface="Calibri"/>
                  <a:cs typeface="Calibri"/>
                  <a:sym typeface="Calibri"/>
                </a:rPr>
                <a:t>Microsoft Word 2010</a:t>
              </a:r>
              <a:endParaRPr b="1" i="0" sz="4400" u="none" cap="none" strike="noStrike">
                <a:solidFill>
                  <a:srgbClr val="006600"/>
                </a:solidFill>
                <a:latin typeface="Calibri"/>
                <a:ea typeface="Calibri"/>
                <a:cs typeface="Calibri"/>
                <a:sym typeface="Calibri"/>
              </a:endParaRPr>
            </a:p>
          </p:txBody>
        </p:sp>
        <p:pic>
          <p:nvPicPr>
            <p:cNvPr descr="http://fc02.deviantart.net/fs71/f/2010/129/b/8/Office_Word_2010_retail_box_by_fivestar0517.png" id="498" name="Google Shape;498;p67"/>
            <p:cNvPicPr preferRelativeResize="0"/>
            <p:nvPr/>
          </p:nvPicPr>
          <p:blipFill rotWithShape="1">
            <a:blip r:embed="rId3">
              <a:alphaModFix/>
            </a:blip>
            <a:srcRect b="0" l="0" r="0" t="0"/>
            <a:stretch/>
          </p:blipFill>
          <p:spPr>
            <a:xfrm>
              <a:off x="3746528" y="836712"/>
              <a:ext cx="1487170" cy="1958975"/>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Microsoft Word 2010</a:t>
            </a:r>
            <a:endParaRPr/>
          </a:p>
        </p:txBody>
      </p:sp>
      <p:sp>
        <p:nvSpPr>
          <p:cNvPr id="504" name="Google Shape;504;p68"/>
          <p:cNvSpPr/>
          <p:nvPr/>
        </p:nvSpPr>
        <p:spPr>
          <a:xfrm>
            <a:off x="685799" y="1628800"/>
            <a:ext cx="7702625" cy="36317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Word 2010 é um processador de texto criado pela Microsoft e inserido no pacote de ferramentas de escritório Office 2010. Constitui uma ferramenta de auxílio à elaboração de arquivos, que nele são chamados de documentos. Com este aplicativo, podem-se criar documentos variados, utilizando tabelas, imagens, gráficos, som, vídeo, entre muitos outros.</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Após a instalação do software, para abrir o Word 2010 no Windows 8 pode-se procurar seu bloco na área inicial do sistema ou procurar pelo termo “Word” na caixa de pesquisa desta mesma área. </a:t>
            </a:r>
            <a:endParaRPr/>
          </a:p>
          <a:p>
            <a:pPr indent="0" lvl="0" marL="0" marR="0" rtl="0" algn="just">
              <a:lnSpc>
                <a:spcPct val="150000"/>
              </a:lnSpc>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Ribbons</a:t>
            </a:r>
            <a:endParaRPr b="1" sz="3600">
              <a:solidFill>
                <a:srgbClr val="006600"/>
              </a:solidFill>
              <a:latin typeface="Calibri"/>
              <a:ea typeface="Calibri"/>
              <a:cs typeface="Calibri"/>
              <a:sym typeface="Calibri"/>
            </a:endParaRPr>
          </a:p>
        </p:txBody>
      </p:sp>
      <p:sp>
        <p:nvSpPr>
          <p:cNvPr id="510" name="Google Shape;510;p69"/>
          <p:cNvSpPr/>
          <p:nvPr/>
        </p:nvSpPr>
        <p:spPr>
          <a:xfrm>
            <a:off x="685800" y="1514649"/>
            <a:ext cx="7486601" cy="175432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pt-BR" sz="1800">
                <a:solidFill>
                  <a:schemeClr val="dk1"/>
                </a:solidFill>
                <a:latin typeface="Calibri"/>
                <a:ea typeface="Calibri"/>
                <a:cs typeface="Calibri"/>
                <a:sym typeface="Calibri"/>
              </a:rPr>
              <a:t>	O Office 2010 melhorou a interface Ribbon que fora introduzida no Office 2007. O Ribbon é um conjunto de ferramentas que estão agrupadas e relacionadas em guias.</a:t>
            </a:r>
            <a:endParaRPr/>
          </a:p>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teste3" id="511" name="Google Shape;511;p69"/>
          <p:cNvPicPr preferRelativeResize="0"/>
          <p:nvPr/>
        </p:nvPicPr>
        <p:blipFill rotWithShape="1">
          <a:blip r:embed="rId3">
            <a:alphaModFix/>
          </a:blip>
          <a:srcRect b="0" l="0" r="0" t="0"/>
          <a:stretch/>
        </p:blipFill>
        <p:spPr>
          <a:xfrm>
            <a:off x="635283" y="2884029"/>
            <a:ext cx="7537118" cy="32092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pt-BR" sz="3600" u="none" cap="none" strike="noStrike">
                <a:solidFill>
                  <a:srgbClr val="006600"/>
                </a:solidFill>
                <a:latin typeface="Calibri"/>
                <a:ea typeface="Calibri"/>
                <a:cs typeface="Calibri"/>
                <a:sym typeface="Calibri"/>
              </a:rPr>
              <a:t>Parte traseira do Gabinete</a:t>
            </a:r>
            <a:endParaRPr b="1" i="0" sz="3600" u="none" cap="none" strike="noStrike">
              <a:solidFill>
                <a:srgbClr val="006600"/>
              </a:solidFill>
              <a:latin typeface="Calibri"/>
              <a:ea typeface="Calibri"/>
              <a:cs typeface="Calibri"/>
              <a:sym typeface="Calibri"/>
            </a:endParaRPr>
          </a:p>
        </p:txBody>
      </p:sp>
      <p:pic>
        <p:nvPicPr>
          <p:cNvPr descr="C:\Users\Alesanco\AppData\Local\Microsoft\Windows\INetCache\Content.Word\001a.jpg" id="106" name="Google Shape;106;p7"/>
          <p:cNvPicPr preferRelativeResize="0"/>
          <p:nvPr/>
        </p:nvPicPr>
        <p:blipFill rotWithShape="1">
          <a:blip r:embed="rId3">
            <a:alphaModFix/>
          </a:blip>
          <a:srcRect b="0" l="0" r="0" t="0"/>
          <a:stretch/>
        </p:blipFill>
        <p:spPr>
          <a:xfrm>
            <a:off x="311531" y="1412776"/>
            <a:ext cx="8551485" cy="2104687"/>
          </a:xfrm>
          <a:prstGeom prst="rect">
            <a:avLst/>
          </a:prstGeom>
          <a:noFill/>
          <a:ln>
            <a:noFill/>
          </a:ln>
        </p:spPr>
      </p:pic>
      <p:sp>
        <p:nvSpPr>
          <p:cNvPr id="107" name="Google Shape;107;p7"/>
          <p:cNvSpPr/>
          <p:nvPr/>
        </p:nvSpPr>
        <p:spPr>
          <a:xfrm>
            <a:off x="539552" y="3752165"/>
            <a:ext cx="7918648" cy="216982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PS2: </a:t>
            </a:r>
            <a:r>
              <a:rPr lang="pt-BR" sz="1800">
                <a:solidFill>
                  <a:schemeClr val="dk1"/>
                </a:solidFill>
                <a:latin typeface="Calibri"/>
                <a:ea typeface="Calibri"/>
                <a:cs typeface="Calibri"/>
                <a:sym typeface="Calibri"/>
              </a:rPr>
              <a:t>entradas em verde e roxo são destinadas para conexão do mouse e do teclado, respectivamente.</a:t>
            </a:r>
            <a:endParaRPr sz="1800">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VGA:</a:t>
            </a:r>
            <a:r>
              <a:rPr lang="pt-BR" sz="1800">
                <a:solidFill>
                  <a:schemeClr val="dk1"/>
                </a:solidFill>
                <a:latin typeface="Calibri"/>
                <a:ea typeface="Calibri"/>
                <a:cs typeface="Calibri"/>
                <a:sym typeface="Calibri"/>
              </a:rPr>
              <a:t> entrada em azul, esta porta é destinada a conexão com monitores. Atualmente está perdendo espaço por conta dos benefícios das portas DVI e HDMI, mas ainda é amplamente utilizada.</a:t>
            </a:r>
            <a:endParaRPr sz="1800">
              <a:solidFill>
                <a:schemeClr val="dk1"/>
              </a:solidFill>
              <a:latin typeface="Calibri"/>
              <a:ea typeface="Calibri"/>
              <a:cs typeface="Calibri"/>
              <a:sym typeface="Calibri"/>
            </a:endParaRPr>
          </a:p>
        </p:txBody>
      </p:sp>
      <p:sp>
        <p:nvSpPr>
          <p:cNvPr id="108" name="Google Shape;108;p7"/>
          <p:cNvSpPr/>
          <p:nvPr/>
        </p:nvSpPr>
        <p:spPr>
          <a:xfrm>
            <a:off x="3923928" y="2060848"/>
            <a:ext cx="574948" cy="1224136"/>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7"/>
          <p:cNvSpPr/>
          <p:nvPr/>
        </p:nvSpPr>
        <p:spPr>
          <a:xfrm>
            <a:off x="4499992" y="2465119"/>
            <a:ext cx="1008112" cy="963881"/>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Grupos</a:t>
            </a:r>
            <a:endParaRPr b="1" sz="3600">
              <a:solidFill>
                <a:srgbClr val="006600"/>
              </a:solidFill>
              <a:latin typeface="Calibri"/>
              <a:ea typeface="Calibri"/>
              <a:cs typeface="Calibri"/>
              <a:sym typeface="Calibri"/>
            </a:endParaRPr>
          </a:p>
        </p:txBody>
      </p:sp>
      <p:sp>
        <p:nvSpPr>
          <p:cNvPr id="517" name="Google Shape;517;p70"/>
          <p:cNvSpPr/>
          <p:nvPr/>
        </p:nvSpPr>
        <p:spPr>
          <a:xfrm>
            <a:off x="685799" y="1628800"/>
            <a:ext cx="7772401"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As ferramentas em cada faixa de opções (abas) são organizadas dentro de grupos lógicos chamados “Grupos de Faixa”. No exemplo abaixo, “Layout de Página” é a opção ativa na faixa e todas as funções que podem ser usadas para ajustar parágrafos do documento Word podem ser encontradas no grupo “Parágrafo” da aba “Layout de Página”.</a:t>
            </a:r>
            <a:endParaRPr/>
          </a:p>
        </p:txBody>
      </p:sp>
      <p:pic>
        <p:nvPicPr>
          <p:cNvPr id="518" name="Google Shape;518;p70"/>
          <p:cNvPicPr preferRelativeResize="0"/>
          <p:nvPr/>
        </p:nvPicPr>
        <p:blipFill rotWithShape="1">
          <a:blip r:embed="rId3">
            <a:alphaModFix/>
          </a:blip>
          <a:srcRect b="0" l="0" r="0" t="0"/>
          <a:stretch/>
        </p:blipFill>
        <p:spPr>
          <a:xfrm>
            <a:off x="536261" y="4293096"/>
            <a:ext cx="8071477" cy="108012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Aparência</a:t>
            </a:r>
            <a:endParaRPr b="1" sz="3600">
              <a:solidFill>
                <a:srgbClr val="006600"/>
              </a:solidFill>
              <a:latin typeface="Calibri"/>
              <a:ea typeface="Calibri"/>
              <a:cs typeface="Calibri"/>
              <a:sym typeface="Calibri"/>
            </a:endParaRPr>
          </a:p>
        </p:txBody>
      </p:sp>
      <p:sp>
        <p:nvSpPr>
          <p:cNvPr id="524" name="Google Shape;524;p71"/>
          <p:cNvSpPr/>
          <p:nvPr/>
        </p:nvSpPr>
        <p:spPr>
          <a:xfrm>
            <a:off x="895895" y="1628799"/>
            <a:ext cx="7348513"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Depois de aberto o Microsoft Word, o usuário é levado para um documento em branco como na imagem abaixo.</a:t>
            </a:r>
            <a:endParaRPr/>
          </a:p>
        </p:txBody>
      </p:sp>
      <p:pic>
        <p:nvPicPr>
          <p:cNvPr id="525" name="Google Shape;525;p71"/>
          <p:cNvPicPr preferRelativeResize="0"/>
          <p:nvPr/>
        </p:nvPicPr>
        <p:blipFill rotWithShape="1">
          <a:blip r:embed="rId3">
            <a:alphaModFix/>
          </a:blip>
          <a:srcRect b="0" l="0" r="0" t="0"/>
          <a:stretch/>
        </p:blipFill>
        <p:spPr>
          <a:xfrm>
            <a:off x="754112" y="2636912"/>
            <a:ext cx="7635776" cy="331236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2"/>
          <p:cNvSpPr txBox="1"/>
          <p:nvPr/>
        </p:nvSpPr>
        <p:spPr>
          <a:xfrm>
            <a:off x="685800" y="44624"/>
            <a:ext cx="7772400" cy="14700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a:t>
            </a:r>
            <a:endParaRPr b="1" sz="3600">
              <a:solidFill>
                <a:srgbClr val="006600"/>
              </a:solidFill>
              <a:latin typeface="Calibri"/>
              <a:ea typeface="Calibri"/>
              <a:cs typeface="Calibri"/>
              <a:sym typeface="Calibri"/>
            </a:endParaRPr>
          </a:p>
        </p:txBody>
      </p:sp>
      <p:sp>
        <p:nvSpPr>
          <p:cNvPr id="531" name="Google Shape;531;p72"/>
          <p:cNvSpPr/>
          <p:nvPr/>
        </p:nvSpPr>
        <p:spPr>
          <a:xfrm>
            <a:off x="685799" y="1628800"/>
            <a:ext cx="7772401" cy="235449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O Botão do Microsoft Office         que foi introduzido no Microsoft Office 2007 e era encontrado no canto superior esquerdo do Microsoft Word 2007 fora substituído pela guia “Arquivo” na faixa de opções no Microsoft Office 2010. Ao clicar na guia Arquivo irá abrir um menu de tela cheia que permite documentos do Word serem criados, salvos, excluídos, movidos e impressos.</a:t>
            </a:r>
            <a:endParaRPr/>
          </a:p>
          <a:p>
            <a:pPr indent="0" lvl="0" marL="0" marR="0" rtl="0" algn="just">
              <a:lnSpc>
                <a:spcPct val="150000"/>
              </a:lnSpc>
              <a:spcBef>
                <a:spcPts val="0"/>
              </a:spcBef>
              <a:spcAft>
                <a:spcPts val="0"/>
              </a:spcAft>
              <a:buNone/>
            </a:pPr>
            <a:r>
              <a:rPr lang="pt-BR" sz="1800">
                <a:solidFill>
                  <a:schemeClr val="dk1"/>
                </a:solidFill>
                <a:latin typeface="Calibri"/>
                <a:ea typeface="Calibri"/>
                <a:cs typeface="Calibri"/>
                <a:sym typeface="Calibri"/>
              </a:rPr>
              <a:t> </a:t>
            </a:r>
            <a:endParaRPr/>
          </a:p>
        </p:txBody>
      </p:sp>
      <p:pic>
        <p:nvPicPr>
          <p:cNvPr descr="http://3.bp.blogspot.com/-xfrovfudmk0/Ug3x9PWdeQI/AAAAAAAAAEo/quRyHGVVUhE/s1600/Office+Button.png" id="532" name="Google Shape;532;p72"/>
          <p:cNvPicPr preferRelativeResize="0"/>
          <p:nvPr/>
        </p:nvPicPr>
        <p:blipFill rotWithShape="1">
          <a:blip r:embed="rId3">
            <a:alphaModFix/>
          </a:blip>
          <a:srcRect b="0" l="0" r="0" t="0"/>
          <a:stretch/>
        </p:blipFill>
        <p:spPr>
          <a:xfrm>
            <a:off x="4400197" y="1514659"/>
            <a:ext cx="463545" cy="46354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a:t>
            </a:r>
            <a:endParaRPr b="1" sz="3600">
              <a:solidFill>
                <a:srgbClr val="006600"/>
              </a:solidFill>
              <a:latin typeface="Calibri"/>
              <a:ea typeface="Calibri"/>
              <a:cs typeface="Calibri"/>
              <a:sym typeface="Calibri"/>
            </a:endParaRPr>
          </a:p>
        </p:txBody>
      </p:sp>
      <p:pic>
        <p:nvPicPr>
          <p:cNvPr descr="038" id="538" name="Google Shape;538;p73"/>
          <p:cNvPicPr preferRelativeResize="0"/>
          <p:nvPr/>
        </p:nvPicPr>
        <p:blipFill rotWithShape="1">
          <a:blip r:embed="rId3">
            <a:alphaModFix/>
          </a:blip>
          <a:srcRect b="0" l="0" r="11500" t="0"/>
          <a:stretch/>
        </p:blipFill>
        <p:spPr>
          <a:xfrm>
            <a:off x="816260" y="1268759"/>
            <a:ext cx="7641940" cy="45420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Novo documento</a:t>
            </a:r>
            <a:endParaRPr b="1" sz="3600">
              <a:solidFill>
                <a:srgbClr val="006600"/>
              </a:solidFill>
              <a:latin typeface="Calibri"/>
              <a:ea typeface="Calibri"/>
              <a:cs typeface="Calibri"/>
              <a:sym typeface="Calibri"/>
            </a:endParaRPr>
          </a:p>
        </p:txBody>
      </p:sp>
      <p:pic>
        <p:nvPicPr>
          <p:cNvPr id="544" name="Google Shape;544;p74"/>
          <p:cNvPicPr preferRelativeResize="0"/>
          <p:nvPr/>
        </p:nvPicPr>
        <p:blipFill rotWithShape="1">
          <a:blip r:embed="rId3">
            <a:alphaModFix/>
          </a:blip>
          <a:srcRect b="19454" l="0" r="0" t="0"/>
          <a:stretch/>
        </p:blipFill>
        <p:spPr>
          <a:xfrm>
            <a:off x="660103" y="1268761"/>
            <a:ext cx="7823794" cy="432047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Abrir documento</a:t>
            </a:r>
            <a:endParaRPr b="1" sz="3600">
              <a:solidFill>
                <a:srgbClr val="006600"/>
              </a:solidFill>
              <a:latin typeface="Calibri"/>
              <a:ea typeface="Calibri"/>
              <a:cs typeface="Calibri"/>
              <a:sym typeface="Calibri"/>
            </a:endParaRPr>
          </a:p>
        </p:txBody>
      </p:sp>
      <p:pic>
        <p:nvPicPr>
          <p:cNvPr id="550" name="Google Shape;550;p75"/>
          <p:cNvPicPr preferRelativeResize="0"/>
          <p:nvPr/>
        </p:nvPicPr>
        <p:blipFill rotWithShape="1">
          <a:blip r:embed="rId3">
            <a:alphaModFix/>
          </a:blip>
          <a:srcRect b="0" l="0" r="0" t="0"/>
          <a:stretch/>
        </p:blipFill>
        <p:spPr>
          <a:xfrm>
            <a:off x="1490405" y="1514649"/>
            <a:ext cx="6146908" cy="432048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Salvando documento</a:t>
            </a:r>
            <a:endParaRPr b="1" sz="3600">
              <a:solidFill>
                <a:srgbClr val="006600"/>
              </a:solidFill>
              <a:latin typeface="Calibri"/>
              <a:ea typeface="Calibri"/>
              <a:cs typeface="Calibri"/>
              <a:sym typeface="Calibri"/>
            </a:endParaRPr>
          </a:p>
        </p:txBody>
      </p:sp>
      <p:pic>
        <p:nvPicPr>
          <p:cNvPr id="556" name="Google Shape;556;p76"/>
          <p:cNvPicPr preferRelativeResize="0"/>
          <p:nvPr/>
        </p:nvPicPr>
        <p:blipFill rotWithShape="1">
          <a:blip r:embed="rId3">
            <a:alphaModFix/>
          </a:blip>
          <a:srcRect b="0" l="0" r="0" t="0"/>
          <a:stretch/>
        </p:blipFill>
        <p:spPr>
          <a:xfrm>
            <a:off x="1319501" y="1844992"/>
            <a:ext cx="6504999" cy="381625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Arquivo – Imprimindo documento</a:t>
            </a:r>
            <a:endParaRPr b="1" sz="3600">
              <a:solidFill>
                <a:srgbClr val="006600"/>
              </a:solidFill>
              <a:latin typeface="Calibri"/>
              <a:ea typeface="Calibri"/>
              <a:cs typeface="Calibri"/>
              <a:sym typeface="Calibri"/>
            </a:endParaRPr>
          </a:p>
        </p:txBody>
      </p:sp>
      <p:pic>
        <p:nvPicPr>
          <p:cNvPr id="562" name="Google Shape;562;p77"/>
          <p:cNvPicPr preferRelativeResize="0"/>
          <p:nvPr/>
        </p:nvPicPr>
        <p:blipFill rotWithShape="1">
          <a:blip r:embed="rId3">
            <a:alphaModFix/>
          </a:blip>
          <a:srcRect b="0" l="0" r="0" t="0"/>
          <a:stretch/>
        </p:blipFill>
        <p:spPr>
          <a:xfrm>
            <a:off x="2763979" y="1600199"/>
            <a:ext cx="3616042" cy="432842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a:t>
            </a:r>
            <a:endParaRPr/>
          </a:p>
        </p:txBody>
      </p:sp>
      <p:sp>
        <p:nvSpPr>
          <p:cNvPr id="568" name="Google Shape;568;p78"/>
          <p:cNvSpPr/>
          <p:nvPr/>
        </p:nvSpPr>
        <p:spPr>
          <a:xfrm>
            <a:off x="685799" y="1628800"/>
            <a:ext cx="7772401" cy="3477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Esta guia pode ser usada para estilizar o documento, incluindo a formatação de fontes e parágrafos.</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pt-BR" sz="2000">
                <a:solidFill>
                  <a:schemeClr val="dk1"/>
                </a:solidFill>
                <a:latin typeface="Calibri"/>
                <a:ea typeface="Calibri"/>
                <a:cs typeface="Calibri"/>
                <a:sym typeface="Calibri"/>
              </a:rPr>
              <a:t>	Para formatar o texto deve-se, antes de qualquer ação, selecionar o trecho a ser formatado. </a:t>
            </a:r>
            <a:endParaRPr/>
          </a:p>
        </p:txBody>
      </p:sp>
      <p:pic>
        <p:nvPicPr>
          <p:cNvPr id="569" name="Google Shape;569;p78"/>
          <p:cNvPicPr preferRelativeResize="0"/>
          <p:nvPr/>
        </p:nvPicPr>
        <p:blipFill rotWithShape="1">
          <a:blip r:embed="rId3">
            <a:alphaModFix/>
          </a:blip>
          <a:srcRect b="0" l="0" r="0" t="0"/>
          <a:stretch/>
        </p:blipFill>
        <p:spPr>
          <a:xfrm>
            <a:off x="376778" y="3005440"/>
            <a:ext cx="8390445" cy="111392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 – Grupos Fonte e Área de Transferência</a:t>
            </a:r>
            <a:endParaRPr b="1" sz="3600">
              <a:solidFill>
                <a:srgbClr val="006600"/>
              </a:solidFill>
              <a:latin typeface="Calibri"/>
              <a:ea typeface="Calibri"/>
              <a:cs typeface="Calibri"/>
              <a:sym typeface="Calibri"/>
            </a:endParaRPr>
          </a:p>
        </p:txBody>
      </p:sp>
      <p:pic>
        <p:nvPicPr>
          <p:cNvPr id="575" name="Google Shape;575;p79"/>
          <p:cNvPicPr preferRelativeResize="0"/>
          <p:nvPr/>
        </p:nvPicPr>
        <p:blipFill rotWithShape="1">
          <a:blip r:embed="rId3">
            <a:alphaModFix/>
          </a:blip>
          <a:srcRect b="0" l="0" r="0" t="0"/>
          <a:stretch/>
        </p:blipFill>
        <p:spPr>
          <a:xfrm>
            <a:off x="1087103" y="2420888"/>
            <a:ext cx="6969793" cy="19015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pt-BR" sz="3600" u="none" cap="none" strike="noStrike">
                <a:solidFill>
                  <a:srgbClr val="006600"/>
                </a:solidFill>
                <a:latin typeface="Calibri"/>
                <a:ea typeface="Calibri"/>
                <a:cs typeface="Calibri"/>
                <a:sym typeface="Calibri"/>
              </a:rPr>
              <a:t>Parte traseira do Gabinete</a:t>
            </a:r>
            <a:endParaRPr b="1" i="0" sz="3600" u="none" cap="none" strike="noStrike">
              <a:solidFill>
                <a:srgbClr val="006600"/>
              </a:solidFill>
              <a:latin typeface="Calibri"/>
              <a:ea typeface="Calibri"/>
              <a:cs typeface="Calibri"/>
              <a:sym typeface="Calibri"/>
            </a:endParaRPr>
          </a:p>
        </p:txBody>
      </p:sp>
      <p:pic>
        <p:nvPicPr>
          <p:cNvPr descr="C:\Users\Alesanco\AppData\Local\Microsoft\Windows\INetCache\Content.Word\001a.jpg" id="115" name="Google Shape;115;p8"/>
          <p:cNvPicPr preferRelativeResize="0"/>
          <p:nvPr/>
        </p:nvPicPr>
        <p:blipFill rotWithShape="1">
          <a:blip r:embed="rId3">
            <a:alphaModFix/>
          </a:blip>
          <a:srcRect b="0" l="0" r="0" t="0"/>
          <a:stretch/>
        </p:blipFill>
        <p:spPr>
          <a:xfrm>
            <a:off x="311531" y="1412776"/>
            <a:ext cx="8551485" cy="2104687"/>
          </a:xfrm>
          <a:prstGeom prst="rect">
            <a:avLst/>
          </a:prstGeom>
          <a:noFill/>
          <a:ln>
            <a:noFill/>
          </a:ln>
        </p:spPr>
      </p:pic>
      <p:sp>
        <p:nvSpPr>
          <p:cNvPr id="116" name="Google Shape;116;p8"/>
          <p:cNvSpPr/>
          <p:nvPr/>
        </p:nvSpPr>
        <p:spPr>
          <a:xfrm>
            <a:off x="539552" y="3752165"/>
            <a:ext cx="7918648" cy="171136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HDMI: </a:t>
            </a:r>
            <a:r>
              <a:rPr lang="pt-BR" sz="1800">
                <a:solidFill>
                  <a:schemeClr val="dk1"/>
                </a:solidFill>
                <a:latin typeface="Calibri"/>
                <a:ea typeface="Calibri"/>
                <a:cs typeface="Calibri"/>
                <a:sym typeface="Calibri"/>
              </a:rPr>
              <a:t>comumente utilizada para conectar a placa mãe ao monitor, as vantagens desta porta em relação à porta VGA estão nos quesitos de qualidade e velocidade do sinal, maiores resoluções de imagem e inclusão de canal de áudio.</a:t>
            </a:r>
            <a:endParaRPr/>
          </a:p>
        </p:txBody>
      </p:sp>
      <p:sp>
        <p:nvSpPr>
          <p:cNvPr id="117" name="Google Shape;117;p8"/>
          <p:cNvSpPr/>
          <p:nvPr/>
        </p:nvSpPr>
        <p:spPr>
          <a:xfrm>
            <a:off x="5509412" y="2636912"/>
            <a:ext cx="790780" cy="756084"/>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 – Grupo Parágrafo</a:t>
            </a:r>
            <a:endParaRPr b="1" sz="3600">
              <a:solidFill>
                <a:srgbClr val="006600"/>
              </a:solidFill>
              <a:latin typeface="Calibri"/>
              <a:ea typeface="Calibri"/>
              <a:cs typeface="Calibri"/>
              <a:sym typeface="Calibri"/>
            </a:endParaRPr>
          </a:p>
        </p:txBody>
      </p:sp>
      <p:pic>
        <p:nvPicPr>
          <p:cNvPr id="581" name="Google Shape;581;p80"/>
          <p:cNvPicPr preferRelativeResize="0"/>
          <p:nvPr/>
        </p:nvPicPr>
        <p:blipFill rotWithShape="1">
          <a:blip r:embed="rId3">
            <a:alphaModFix/>
          </a:blip>
          <a:srcRect b="0" l="0" r="0" t="0"/>
          <a:stretch/>
        </p:blipFill>
        <p:spPr>
          <a:xfrm>
            <a:off x="1739686" y="2204864"/>
            <a:ext cx="5664629" cy="208823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 – Grupo Estilo</a:t>
            </a:r>
            <a:endParaRPr b="1" sz="3600">
              <a:solidFill>
                <a:srgbClr val="006600"/>
              </a:solidFill>
              <a:latin typeface="Calibri"/>
              <a:ea typeface="Calibri"/>
              <a:cs typeface="Calibri"/>
              <a:sym typeface="Calibri"/>
            </a:endParaRPr>
          </a:p>
        </p:txBody>
      </p:sp>
      <p:pic>
        <p:nvPicPr>
          <p:cNvPr id="587" name="Google Shape;587;p81"/>
          <p:cNvPicPr preferRelativeResize="0"/>
          <p:nvPr/>
        </p:nvPicPr>
        <p:blipFill rotWithShape="1">
          <a:blip r:embed="rId3">
            <a:alphaModFix/>
          </a:blip>
          <a:srcRect b="0" l="0" r="0" t="0"/>
          <a:stretch/>
        </p:blipFill>
        <p:spPr>
          <a:xfrm>
            <a:off x="735829" y="1628800"/>
            <a:ext cx="7672342" cy="388843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Página Inicial – Grupo Edição</a:t>
            </a:r>
            <a:endParaRPr b="1" sz="3600">
              <a:solidFill>
                <a:srgbClr val="006600"/>
              </a:solidFill>
              <a:latin typeface="Calibri"/>
              <a:ea typeface="Calibri"/>
              <a:cs typeface="Calibri"/>
              <a:sym typeface="Calibri"/>
            </a:endParaRPr>
          </a:p>
        </p:txBody>
      </p:sp>
      <p:pic>
        <p:nvPicPr>
          <p:cNvPr id="593" name="Google Shape;593;p82"/>
          <p:cNvPicPr preferRelativeResize="0"/>
          <p:nvPr/>
        </p:nvPicPr>
        <p:blipFill rotWithShape="1">
          <a:blip r:embed="rId3">
            <a:alphaModFix/>
          </a:blip>
          <a:srcRect b="0" l="0" r="0" t="0"/>
          <a:stretch/>
        </p:blipFill>
        <p:spPr>
          <a:xfrm>
            <a:off x="3681038" y="1844824"/>
            <a:ext cx="1781919" cy="1607221"/>
          </a:xfrm>
          <a:prstGeom prst="rect">
            <a:avLst/>
          </a:prstGeom>
          <a:noFill/>
          <a:ln>
            <a:noFill/>
          </a:ln>
        </p:spPr>
      </p:pic>
      <p:pic>
        <p:nvPicPr>
          <p:cNvPr id="594" name="Google Shape;594;p82"/>
          <p:cNvPicPr preferRelativeResize="0"/>
          <p:nvPr/>
        </p:nvPicPr>
        <p:blipFill rotWithShape="1">
          <a:blip r:embed="rId4">
            <a:alphaModFix/>
          </a:blip>
          <a:srcRect b="0" l="0" r="0" t="0"/>
          <a:stretch/>
        </p:blipFill>
        <p:spPr>
          <a:xfrm>
            <a:off x="2010530" y="3645024"/>
            <a:ext cx="5122937" cy="211802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a:t>
            </a:r>
            <a:endParaRPr b="1" sz="3600">
              <a:solidFill>
                <a:srgbClr val="006600"/>
              </a:solidFill>
              <a:latin typeface="Calibri"/>
              <a:ea typeface="Calibri"/>
              <a:cs typeface="Calibri"/>
              <a:sym typeface="Calibri"/>
            </a:endParaRPr>
          </a:p>
        </p:txBody>
      </p:sp>
      <p:sp>
        <p:nvSpPr>
          <p:cNvPr id="600" name="Google Shape;600;p83"/>
          <p:cNvSpPr/>
          <p:nvPr/>
        </p:nvSpPr>
        <p:spPr>
          <a:xfrm>
            <a:off x="685799" y="2211107"/>
            <a:ext cx="7772401"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Esta guia pode ser usada para inserir vários tipos de objetos, incluindo páginas, tabelas, ilustrações, links, cabeçalhos e rodapés, texto e símbolos.</a:t>
            </a:r>
            <a:endParaRPr sz="2000">
              <a:solidFill>
                <a:schemeClr val="dk1"/>
              </a:solidFill>
              <a:latin typeface="Calibri"/>
              <a:ea typeface="Calibri"/>
              <a:cs typeface="Calibri"/>
              <a:sym typeface="Calibri"/>
            </a:endParaRPr>
          </a:p>
        </p:txBody>
      </p:sp>
      <p:pic>
        <p:nvPicPr>
          <p:cNvPr id="601" name="Google Shape;601;p83"/>
          <p:cNvPicPr preferRelativeResize="0"/>
          <p:nvPr/>
        </p:nvPicPr>
        <p:blipFill rotWithShape="1">
          <a:blip r:embed="rId3">
            <a:alphaModFix/>
          </a:blip>
          <a:srcRect b="0" l="0" r="0" t="0"/>
          <a:stretch/>
        </p:blipFill>
        <p:spPr>
          <a:xfrm>
            <a:off x="269776" y="3649757"/>
            <a:ext cx="8604448" cy="114739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4"/>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Grupo Cabeçalho e Rodapé</a:t>
            </a:r>
            <a:endParaRPr/>
          </a:p>
        </p:txBody>
      </p:sp>
      <p:pic>
        <p:nvPicPr>
          <p:cNvPr id="607" name="Google Shape;607;p84"/>
          <p:cNvPicPr preferRelativeResize="0"/>
          <p:nvPr/>
        </p:nvPicPr>
        <p:blipFill rotWithShape="1">
          <a:blip r:embed="rId3">
            <a:alphaModFix/>
          </a:blip>
          <a:srcRect b="0" l="0" r="0" t="0"/>
          <a:stretch/>
        </p:blipFill>
        <p:spPr>
          <a:xfrm>
            <a:off x="2195735" y="1763288"/>
            <a:ext cx="4752530" cy="33314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Grupo Cabeçalho e Rodapé</a:t>
            </a:r>
            <a:endParaRPr/>
          </a:p>
        </p:txBody>
      </p:sp>
      <p:pic>
        <p:nvPicPr>
          <p:cNvPr id="613" name="Google Shape;613;p85"/>
          <p:cNvPicPr preferRelativeResize="0"/>
          <p:nvPr/>
        </p:nvPicPr>
        <p:blipFill rotWithShape="1">
          <a:blip r:embed="rId3">
            <a:alphaModFix/>
          </a:blip>
          <a:srcRect b="0" l="0" r="0" t="0"/>
          <a:stretch/>
        </p:blipFill>
        <p:spPr>
          <a:xfrm>
            <a:off x="300834" y="1560469"/>
            <a:ext cx="8542332" cy="1011539"/>
          </a:xfrm>
          <a:prstGeom prst="rect">
            <a:avLst/>
          </a:prstGeom>
          <a:noFill/>
          <a:ln>
            <a:noFill/>
          </a:ln>
        </p:spPr>
      </p:pic>
      <p:sp>
        <p:nvSpPr>
          <p:cNvPr id="614" name="Google Shape;614;p85"/>
          <p:cNvSpPr/>
          <p:nvPr/>
        </p:nvSpPr>
        <p:spPr>
          <a:xfrm>
            <a:off x="685800" y="2708920"/>
            <a:ext cx="7918648"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2000">
                <a:solidFill>
                  <a:schemeClr val="dk1"/>
                </a:solidFill>
                <a:latin typeface="Calibri"/>
                <a:ea typeface="Calibri"/>
                <a:cs typeface="Calibri"/>
                <a:sym typeface="Calibri"/>
              </a:rPr>
              <a:t>	A guia de design de ferramentas para o cabeçalho e rodapé contem opções relativas ao trabalho com seções de cabeçalhos e rodapés de um documento.</a:t>
            </a:r>
            <a:endParaRPr/>
          </a:p>
        </p:txBody>
      </p:sp>
      <p:pic>
        <p:nvPicPr>
          <p:cNvPr id="615" name="Google Shape;615;p85"/>
          <p:cNvPicPr preferRelativeResize="0"/>
          <p:nvPr/>
        </p:nvPicPr>
        <p:blipFill rotWithShape="1">
          <a:blip r:embed="rId4">
            <a:alphaModFix/>
          </a:blip>
          <a:srcRect b="0" l="0" r="0" t="0"/>
          <a:stretch/>
        </p:blipFill>
        <p:spPr>
          <a:xfrm>
            <a:off x="2699792" y="3750134"/>
            <a:ext cx="3384838" cy="21473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Inserir – Grupo Tabelas</a:t>
            </a:r>
            <a:endParaRPr b="1" sz="3600">
              <a:solidFill>
                <a:srgbClr val="006600"/>
              </a:solidFill>
              <a:latin typeface="Calibri"/>
              <a:ea typeface="Calibri"/>
              <a:cs typeface="Calibri"/>
              <a:sym typeface="Calibri"/>
            </a:endParaRPr>
          </a:p>
        </p:txBody>
      </p:sp>
      <p:sp>
        <p:nvSpPr>
          <p:cNvPr id="621" name="Google Shape;621;p86"/>
          <p:cNvSpPr/>
          <p:nvPr/>
        </p:nvSpPr>
        <p:spPr>
          <a:xfrm>
            <a:off x="685800" y="1556792"/>
            <a:ext cx="7918648" cy="1015663"/>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Para criar uma tabela, o usuário deve clicar no ícone Tabela do grupo Tabela e então selecionar o número de células. O exemplo abaixo tem uma tabela que com 7 colunas e 4 linhas.</a:t>
            </a:r>
            <a:endParaRPr/>
          </a:p>
        </p:txBody>
      </p:sp>
      <p:pic>
        <p:nvPicPr>
          <p:cNvPr id="622" name="Google Shape;622;p86"/>
          <p:cNvPicPr preferRelativeResize="0"/>
          <p:nvPr/>
        </p:nvPicPr>
        <p:blipFill rotWithShape="1">
          <a:blip r:embed="rId3">
            <a:alphaModFix/>
          </a:blip>
          <a:srcRect b="22822" l="0" r="0" t="0"/>
          <a:stretch/>
        </p:blipFill>
        <p:spPr>
          <a:xfrm>
            <a:off x="899592" y="2852660"/>
            <a:ext cx="2215748" cy="2887672"/>
          </a:xfrm>
          <a:prstGeom prst="rect">
            <a:avLst/>
          </a:prstGeom>
          <a:noFill/>
          <a:ln>
            <a:noFill/>
          </a:ln>
        </p:spPr>
      </p:pic>
      <p:pic>
        <p:nvPicPr>
          <p:cNvPr id="623" name="Google Shape;623;p86"/>
          <p:cNvPicPr preferRelativeResize="0"/>
          <p:nvPr/>
        </p:nvPicPr>
        <p:blipFill rotWithShape="1">
          <a:blip r:embed="rId4">
            <a:alphaModFix/>
          </a:blip>
          <a:srcRect b="0" l="0" r="0" t="0"/>
          <a:stretch/>
        </p:blipFill>
        <p:spPr>
          <a:xfrm>
            <a:off x="3679993" y="3710642"/>
            <a:ext cx="4875287" cy="117170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a:t>
            </a:r>
            <a:r>
              <a:rPr b="1" lang="pt-BR" sz="3200">
                <a:solidFill>
                  <a:srgbClr val="006600"/>
                </a:solidFill>
                <a:latin typeface="Calibri"/>
                <a:ea typeface="Calibri"/>
                <a:cs typeface="Calibri"/>
                <a:sym typeface="Calibri"/>
              </a:rPr>
              <a:t> Inserir – Grupo Imagens</a:t>
            </a:r>
            <a:endParaRPr b="1" sz="3200">
              <a:solidFill>
                <a:srgbClr val="006600"/>
              </a:solidFill>
              <a:latin typeface="Calibri"/>
              <a:ea typeface="Calibri"/>
              <a:cs typeface="Calibri"/>
              <a:sym typeface="Calibri"/>
            </a:endParaRPr>
          </a:p>
        </p:txBody>
      </p:sp>
      <p:sp>
        <p:nvSpPr>
          <p:cNvPr id="629" name="Google Shape;629;p87"/>
          <p:cNvSpPr/>
          <p:nvPr/>
        </p:nvSpPr>
        <p:spPr>
          <a:xfrm>
            <a:off x="685800" y="1556792"/>
            <a:ext cx="7918648" cy="1631216"/>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Deve-se colocar o cursor onde a imagem será inserida e então clicar no botão Imagem do grupo Ilustrações. Navegar até o diretório de onde está localizada a imagem, clicar nela e pressionar o botão Inserir. A imagem aparecerá no local escolhido e ao se clicar nela, abre-se uma guia com ferramentas de formatação de imagens.</a:t>
            </a:r>
            <a:endParaRPr/>
          </a:p>
        </p:txBody>
      </p:sp>
      <p:pic>
        <p:nvPicPr>
          <p:cNvPr id="630" name="Google Shape;630;p87"/>
          <p:cNvPicPr preferRelativeResize="0"/>
          <p:nvPr/>
        </p:nvPicPr>
        <p:blipFill rotWithShape="1">
          <a:blip r:embed="rId3">
            <a:alphaModFix/>
          </a:blip>
          <a:srcRect b="0" l="0" r="0" t="0"/>
          <a:stretch/>
        </p:blipFill>
        <p:spPr>
          <a:xfrm>
            <a:off x="566498" y="4005064"/>
            <a:ext cx="8011004" cy="108615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Layout de Página</a:t>
            </a:r>
            <a:endParaRPr/>
          </a:p>
        </p:txBody>
      </p:sp>
      <p:sp>
        <p:nvSpPr>
          <p:cNvPr id="636" name="Google Shape;636;p88"/>
          <p:cNvSpPr/>
          <p:nvPr/>
        </p:nvSpPr>
        <p:spPr>
          <a:xfrm>
            <a:off x="685799" y="2211107"/>
            <a:ext cx="7772401" cy="707886"/>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Esta guia pode ser usada para configurar opções de layout para um documento Word.</a:t>
            </a:r>
            <a:endParaRPr/>
          </a:p>
        </p:txBody>
      </p:sp>
      <p:pic>
        <p:nvPicPr>
          <p:cNvPr id="637" name="Google Shape;637;p88"/>
          <p:cNvPicPr preferRelativeResize="0"/>
          <p:nvPr/>
        </p:nvPicPr>
        <p:blipFill rotWithShape="1">
          <a:blip r:embed="rId3">
            <a:alphaModFix/>
          </a:blip>
          <a:srcRect b="0" l="0" r="0" t="0"/>
          <a:stretch/>
        </p:blipFill>
        <p:spPr>
          <a:xfrm>
            <a:off x="534488" y="3429000"/>
            <a:ext cx="8075024" cy="86409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Layout de Página – Principais Grupos</a:t>
            </a:r>
            <a:endParaRPr b="1" sz="3600">
              <a:solidFill>
                <a:srgbClr val="006600"/>
              </a:solidFill>
              <a:latin typeface="Calibri"/>
              <a:ea typeface="Calibri"/>
              <a:cs typeface="Calibri"/>
              <a:sym typeface="Calibri"/>
            </a:endParaRPr>
          </a:p>
        </p:txBody>
      </p:sp>
      <p:pic>
        <p:nvPicPr>
          <p:cNvPr id="643" name="Google Shape;643;p89"/>
          <p:cNvPicPr preferRelativeResize="0"/>
          <p:nvPr/>
        </p:nvPicPr>
        <p:blipFill rotWithShape="1">
          <a:blip r:embed="rId3">
            <a:alphaModFix/>
          </a:blip>
          <a:srcRect b="0" l="0" r="0" t="0"/>
          <a:stretch/>
        </p:blipFill>
        <p:spPr>
          <a:xfrm>
            <a:off x="656836" y="1746128"/>
            <a:ext cx="5184576" cy="1682872"/>
          </a:xfrm>
          <a:prstGeom prst="rect">
            <a:avLst/>
          </a:prstGeom>
          <a:noFill/>
          <a:ln>
            <a:noFill/>
          </a:ln>
        </p:spPr>
      </p:pic>
      <p:pic>
        <p:nvPicPr>
          <p:cNvPr id="644" name="Google Shape;644;p89"/>
          <p:cNvPicPr preferRelativeResize="0"/>
          <p:nvPr/>
        </p:nvPicPr>
        <p:blipFill rotWithShape="1">
          <a:blip r:embed="rId4">
            <a:alphaModFix/>
          </a:blip>
          <a:srcRect b="0" l="0" r="0" t="0"/>
          <a:stretch/>
        </p:blipFill>
        <p:spPr>
          <a:xfrm>
            <a:off x="6137767" y="2979338"/>
            <a:ext cx="2456766" cy="1331372"/>
          </a:xfrm>
          <a:prstGeom prst="rect">
            <a:avLst/>
          </a:prstGeom>
          <a:noFill/>
          <a:ln>
            <a:noFill/>
          </a:ln>
        </p:spPr>
      </p:pic>
      <p:pic>
        <p:nvPicPr>
          <p:cNvPr id="645" name="Google Shape;645;p89"/>
          <p:cNvPicPr preferRelativeResize="0"/>
          <p:nvPr/>
        </p:nvPicPr>
        <p:blipFill rotWithShape="1">
          <a:blip r:embed="rId5">
            <a:alphaModFix/>
          </a:blip>
          <a:srcRect b="0" l="0" r="0" t="0"/>
          <a:stretch/>
        </p:blipFill>
        <p:spPr>
          <a:xfrm>
            <a:off x="579255" y="3861048"/>
            <a:ext cx="5339738" cy="14235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i="0" lang="pt-BR" sz="3600" u="none" cap="none" strike="noStrike">
                <a:solidFill>
                  <a:srgbClr val="006600"/>
                </a:solidFill>
                <a:latin typeface="Calibri"/>
                <a:ea typeface="Calibri"/>
                <a:cs typeface="Calibri"/>
                <a:sym typeface="Calibri"/>
              </a:rPr>
              <a:t>Parte traseira do Gabinete</a:t>
            </a:r>
            <a:endParaRPr b="1" i="0" sz="3600" u="none" cap="none" strike="noStrike">
              <a:solidFill>
                <a:srgbClr val="006600"/>
              </a:solidFill>
              <a:latin typeface="Calibri"/>
              <a:ea typeface="Calibri"/>
              <a:cs typeface="Calibri"/>
              <a:sym typeface="Calibri"/>
            </a:endParaRPr>
          </a:p>
        </p:txBody>
      </p:sp>
      <p:pic>
        <p:nvPicPr>
          <p:cNvPr descr="C:\Users\Alesanco\AppData\Local\Microsoft\Windows\INetCache\Content.Word\001a.jpg" id="123" name="Google Shape;123;p9"/>
          <p:cNvPicPr preferRelativeResize="0"/>
          <p:nvPr/>
        </p:nvPicPr>
        <p:blipFill rotWithShape="1">
          <a:blip r:embed="rId3">
            <a:alphaModFix/>
          </a:blip>
          <a:srcRect b="0" l="0" r="0" t="0"/>
          <a:stretch/>
        </p:blipFill>
        <p:spPr>
          <a:xfrm>
            <a:off x="311531" y="1412776"/>
            <a:ext cx="8551485" cy="2104687"/>
          </a:xfrm>
          <a:prstGeom prst="rect">
            <a:avLst/>
          </a:prstGeom>
          <a:noFill/>
          <a:ln>
            <a:noFill/>
          </a:ln>
        </p:spPr>
      </p:pic>
      <p:sp>
        <p:nvSpPr>
          <p:cNvPr id="124" name="Google Shape;124;p9"/>
          <p:cNvSpPr/>
          <p:nvPr/>
        </p:nvSpPr>
        <p:spPr>
          <a:xfrm>
            <a:off x="539552" y="3752165"/>
            <a:ext cx="7918648" cy="216982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Arial"/>
              <a:buChar char="•"/>
            </a:pPr>
            <a:r>
              <a:rPr b="1" lang="pt-BR" sz="1800">
                <a:solidFill>
                  <a:schemeClr val="dk1"/>
                </a:solidFill>
                <a:latin typeface="Calibri"/>
                <a:ea typeface="Calibri"/>
                <a:cs typeface="Calibri"/>
                <a:sym typeface="Calibri"/>
              </a:rPr>
              <a:t>USB:</a:t>
            </a:r>
            <a:r>
              <a:rPr lang="pt-BR" sz="1800">
                <a:solidFill>
                  <a:schemeClr val="dk1"/>
                </a:solidFill>
                <a:latin typeface="Calibri"/>
                <a:ea typeface="Calibri"/>
                <a:cs typeface="Calibri"/>
                <a:sym typeface="Calibri"/>
              </a:rPr>
              <a:t> portas destinadas a qualquer dispositivo que seja do tipo USB. Mouses e teclados também utilizam esse tipo de conexão, deixando de lado as conexões do tipo PS2.  Impressoras, pen drives, câmeras e caixas de som são exemplos comuns também podem usar esta porta. Podemos ver a existência de uma porta USB do tipo 3.0 e outras 4 do tipo 2.0.</a:t>
            </a:r>
            <a:endParaRPr sz="1800">
              <a:solidFill>
                <a:schemeClr val="dk1"/>
              </a:solidFill>
              <a:latin typeface="Calibri"/>
              <a:ea typeface="Calibri"/>
              <a:cs typeface="Calibri"/>
              <a:sym typeface="Calibri"/>
            </a:endParaRPr>
          </a:p>
        </p:txBody>
      </p:sp>
      <p:sp>
        <p:nvSpPr>
          <p:cNvPr id="125" name="Google Shape;125;p9"/>
          <p:cNvSpPr/>
          <p:nvPr/>
        </p:nvSpPr>
        <p:spPr>
          <a:xfrm>
            <a:off x="6278982" y="2564904"/>
            <a:ext cx="1893418" cy="783862"/>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0"/>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Referências</a:t>
            </a:r>
            <a:endParaRPr/>
          </a:p>
        </p:txBody>
      </p:sp>
      <p:sp>
        <p:nvSpPr>
          <p:cNvPr id="651" name="Google Shape;651;p90"/>
          <p:cNvSpPr/>
          <p:nvPr/>
        </p:nvSpPr>
        <p:spPr>
          <a:xfrm>
            <a:off x="685799" y="2211107"/>
            <a:ext cx="7772401" cy="707886"/>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Esta guia pode ser usada para adicionar sumários, notas de rodapé, citações bibliográficas, legendas e índices.</a:t>
            </a:r>
            <a:endParaRPr/>
          </a:p>
        </p:txBody>
      </p:sp>
      <p:pic>
        <p:nvPicPr>
          <p:cNvPr id="652" name="Google Shape;652;p90"/>
          <p:cNvPicPr preferRelativeResize="0"/>
          <p:nvPr/>
        </p:nvPicPr>
        <p:blipFill rotWithShape="1">
          <a:blip r:embed="rId3">
            <a:alphaModFix/>
          </a:blip>
          <a:srcRect b="0" l="0" r="0" t="0"/>
          <a:stretch/>
        </p:blipFill>
        <p:spPr>
          <a:xfrm>
            <a:off x="516662" y="3868931"/>
            <a:ext cx="8110676" cy="86409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1"/>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Correspondências</a:t>
            </a:r>
            <a:endParaRPr b="1" sz="3600">
              <a:solidFill>
                <a:srgbClr val="006600"/>
              </a:solidFill>
              <a:latin typeface="Calibri"/>
              <a:ea typeface="Calibri"/>
              <a:cs typeface="Calibri"/>
              <a:sym typeface="Calibri"/>
            </a:endParaRPr>
          </a:p>
        </p:txBody>
      </p:sp>
      <p:sp>
        <p:nvSpPr>
          <p:cNvPr id="658" name="Google Shape;658;p91"/>
          <p:cNvSpPr/>
          <p:nvPr/>
        </p:nvSpPr>
        <p:spPr>
          <a:xfrm>
            <a:off x="685799" y="2211107"/>
            <a:ext cx="7772401" cy="707886"/>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Esta guia é usada para tarefas relacionadas a correspondências, incluindo criar envelopes, etiquetas e malas diretas.</a:t>
            </a:r>
            <a:endParaRPr/>
          </a:p>
        </p:txBody>
      </p:sp>
      <p:pic>
        <p:nvPicPr>
          <p:cNvPr id="659" name="Google Shape;659;p91"/>
          <p:cNvPicPr preferRelativeResize="0"/>
          <p:nvPr/>
        </p:nvPicPr>
        <p:blipFill rotWithShape="1">
          <a:blip r:embed="rId3">
            <a:alphaModFix/>
          </a:blip>
          <a:srcRect b="0" l="0" r="0" t="0"/>
          <a:stretch/>
        </p:blipFill>
        <p:spPr>
          <a:xfrm>
            <a:off x="516662" y="3861048"/>
            <a:ext cx="8110676" cy="80591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2"/>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Revisão</a:t>
            </a:r>
            <a:endParaRPr b="1" sz="3600">
              <a:solidFill>
                <a:srgbClr val="006600"/>
              </a:solidFill>
              <a:latin typeface="Calibri"/>
              <a:ea typeface="Calibri"/>
              <a:cs typeface="Calibri"/>
              <a:sym typeface="Calibri"/>
            </a:endParaRPr>
          </a:p>
        </p:txBody>
      </p:sp>
      <p:sp>
        <p:nvSpPr>
          <p:cNvPr id="665" name="Google Shape;665;p92"/>
          <p:cNvSpPr/>
          <p:nvPr/>
        </p:nvSpPr>
        <p:spPr>
          <a:xfrm>
            <a:off x="685799" y="2211107"/>
            <a:ext cx="7772401" cy="1015663"/>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Esta guia é usada para revisar o documento, incluindo a revisão de texto, comentários, controle de alterações e comparação de um documento com uma versão anterior.</a:t>
            </a:r>
            <a:endParaRPr/>
          </a:p>
        </p:txBody>
      </p:sp>
      <p:pic>
        <p:nvPicPr>
          <p:cNvPr id="666" name="Google Shape;666;p92"/>
          <p:cNvPicPr preferRelativeResize="0"/>
          <p:nvPr/>
        </p:nvPicPr>
        <p:blipFill rotWithShape="1">
          <a:blip r:embed="rId3">
            <a:alphaModFix/>
          </a:blip>
          <a:srcRect b="0" l="0" r="0" t="0"/>
          <a:stretch/>
        </p:blipFill>
        <p:spPr>
          <a:xfrm>
            <a:off x="516662" y="3783794"/>
            <a:ext cx="8110676" cy="7973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3"/>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Guia Exibição</a:t>
            </a:r>
            <a:endParaRPr b="1" sz="3600">
              <a:solidFill>
                <a:srgbClr val="006600"/>
              </a:solidFill>
              <a:latin typeface="Calibri"/>
              <a:ea typeface="Calibri"/>
              <a:cs typeface="Calibri"/>
              <a:sym typeface="Calibri"/>
            </a:endParaRPr>
          </a:p>
        </p:txBody>
      </p:sp>
      <p:sp>
        <p:nvSpPr>
          <p:cNvPr id="672" name="Google Shape;672;p93"/>
          <p:cNvSpPr/>
          <p:nvPr/>
        </p:nvSpPr>
        <p:spPr>
          <a:xfrm>
            <a:off x="611559" y="1916832"/>
            <a:ext cx="7846641" cy="3893374"/>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Esta guia é usada ajustar como o documento será visto enquanto se está trabalhando nele.</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542925" lvl="0" marL="0" marR="0" rtl="0" algn="just">
              <a:spcBef>
                <a:spcPts val="0"/>
              </a:spcBef>
              <a:spcAft>
                <a:spcPts val="0"/>
              </a:spcAft>
              <a:buNone/>
            </a:pPr>
            <a:r>
              <a:rPr lang="pt-BR" sz="2000">
                <a:solidFill>
                  <a:schemeClr val="dk1"/>
                </a:solidFill>
                <a:latin typeface="Calibri"/>
                <a:ea typeface="Calibri"/>
                <a:cs typeface="Calibri"/>
                <a:sym typeface="Calibri"/>
              </a:rPr>
              <a:t>A visão padrão no Word é a Layout de Impressão, mostrando o documento como ele poderia ser impresso. A visão de documento pode mudada, selecionado uma das outras opções no grupo Modos de Exibição de Documento.</a:t>
            </a:r>
            <a:endParaRPr/>
          </a:p>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673" name="Google Shape;673;p93"/>
          <p:cNvPicPr preferRelativeResize="0"/>
          <p:nvPr/>
        </p:nvPicPr>
        <p:blipFill rotWithShape="1">
          <a:blip r:embed="rId3">
            <a:alphaModFix/>
          </a:blip>
          <a:srcRect b="0" l="0" r="0" t="0"/>
          <a:stretch/>
        </p:blipFill>
        <p:spPr>
          <a:xfrm>
            <a:off x="419259" y="2924944"/>
            <a:ext cx="8305482" cy="83797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4"/>
          <p:cNvSpPr txBox="1"/>
          <p:nvPr/>
        </p:nvSpPr>
        <p:spPr>
          <a:xfrm>
            <a:off x="685800" y="3486076"/>
            <a:ext cx="7772400" cy="147002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pt-BR" sz="4400">
                <a:solidFill>
                  <a:srgbClr val="006600"/>
                </a:solidFill>
                <a:latin typeface="Calibri"/>
                <a:ea typeface="Calibri"/>
                <a:cs typeface="Calibri"/>
                <a:sym typeface="Calibri"/>
              </a:rPr>
              <a:t>Microsoft Excel 2010</a:t>
            </a:r>
            <a:endParaRPr b="1" i="0" sz="4400" u="none" cap="none" strike="noStrike">
              <a:solidFill>
                <a:srgbClr val="006600"/>
              </a:solidFill>
              <a:latin typeface="Calibri"/>
              <a:ea typeface="Calibri"/>
              <a:cs typeface="Calibri"/>
              <a:sym typeface="Calibri"/>
            </a:endParaRPr>
          </a:p>
        </p:txBody>
      </p:sp>
      <p:pic>
        <p:nvPicPr>
          <p:cNvPr descr="https://partha31.files.wordpress.com/2012/02/office_excel_2010_retail_box_by_fivestar0517.png" id="679" name="Google Shape;679;p94"/>
          <p:cNvPicPr preferRelativeResize="0"/>
          <p:nvPr/>
        </p:nvPicPr>
        <p:blipFill rotWithShape="1">
          <a:blip r:embed="rId3">
            <a:alphaModFix/>
          </a:blip>
          <a:srcRect b="0" l="0" r="0" t="0"/>
          <a:stretch/>
        </p:blipFill>
        <p:spPr>
          <a:xfrm>
            <a:off x="3746528" y="1901900"/>
            <a:ext cx="1567180" cy="206502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5"/>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Microsoft Excel 2010</a:t>
            </a:r>
            <a:endParaRPr/>
          </a:p>
        </p:txBody>
      </p:sp>
      <p:sp>
        <p:nvSpPr>
          <p:cNvPr id="685" name="Google Shape;685;p95"/>
          <p:cNvSpPr/>
          <p:nvPr/>
        </p:nvSpPr>
        <p:spPr>
          <a:xfrm>
            <a:off x="685799" y="1628800"/>
            <a:ext cx="7772401" cy="3277820"/>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O Excel 2010 é um editor de planilhas eletrônicas criado pela Microsoft e inserido no pacote de ferramentas de escritório Office 2010. Com este aplicativo, podem-se organizar dados de forma mais simples e rápida, com recursos matemáticos, estatísticos, financeiros e criação de gráficos.</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542925" lvl="0" marL="0" marR="0" rtl="0" algn="just">
              <a:spcBef>
                <a:spcPts val="0"/>
              </a:spcBef>
              <a:spcAft>
                <a:spcPts val="0"/>
              </a:spcAft>
              <a:buNone/>
            </a:pPr>
            <a:r>
              <a:rPr lang="pt-BR" sz="2000">
                <a:solidFill>
                  <a:schemeClr val="dk1"/>
                </a:solidFill>
                <a:latin typeface="Calibri"/>
                <a:ea typeface="Calibri"/>
                <a:cs typeface="Calibri"/>
                <a:sym typeface="Calibri"/>
              </a:rPr>
              <a:t>Após a instalação do software, para abrir o Excel 2010 no Windows 8 pode-se procurar seu bloco na área inicial do sistema ou procurar pelo termo “Excel” na caixa de pesquisa desta mesma área. </a:t>
            </a:r>
            <a:endParaRPr/>
          </a:p>
          <a:p>
            <a:pPr indent="0" lvl="0" marL="0" marR="0" rtl="0" algn="just">
              <a:lnSpc>
                <a:spcPct val="15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6"/>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Ribbons</a:t>
            </a:r>
            <a:endParaRPr b="1" sz="3600">
              <a:solidFill>
                <a:srgbClr val="006600"/>
              </a:solidFill>
              <a:latin typeface="Calibri"/>
              <a:ea typeface="Calibri"/>
              <a:cs typeface="Calibri"/>
              <a:sym typeface="Calibri"/>
            </a:endParaRPr>
          </a:p>
        </p:txBody>
      </p:sp>
      <p:sp>
        <p:nvSpPr>
          <p:cNvPr id="691" name="Google Shape;691;p96"/>
          <p:cNvSpPr/>
          <p:nvPr/>
        </p:nvSpPr>
        <p:spPr>
          <a:xfrm>
            <a:off x="685799" y="1412776"/>
            <a:ext cx="7772401" cy="4708981"/>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O Office 2010 melhorou a interface Ribbon que fora introduzida no Office 2007. O Ribbon é um conjunto de ferramentas que estão agrupadas e relacionadas em guias.</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542925" lvl="0" marL="0" marR="0" rtl="0" algn="just">
              <a:spcBef>
                <a:spcPts val="0"/>
              </a:spcBef>
              <a:spcAft>
                <a:spcPts val="0"/>
              </a:spcAft>
              <a:buNone/>
            </a:pPr>
            <a:r>
              <a:rPr lang="pt-BR" sz="2000">
                <a:solidFill>
                  <a:schemeClr val="dk1"/>
                </a:solidFill>
                <a:latin typeface="Calibri"/>
                <a:ea typeface="Calibri"/>
                <a:cs typeface="Calibri"/>
                <a:sym typeface="Calibri"/>
              </a:rPr>
              <a:t>A tela é muito similar à tela do Word 2010. As ferramentas em cada faixa de opções (guias) são organizadas dentro de grupos lógicos chamados “Grupos de Faixa”. No exemplo abaixo, “Fórmulas” é a guia ativa na faixa e todas as funções que podem ser incluídas numa fórmula de Excel podem ser encontradas neste grupo “Biblioteca de Funções” da guia Fórmulas.</a:t>
            </a:r>
            <a:endParaRPr sz="2000">
              <a:solidFill>
                <a:schemeClr val="dk1"/>
              </a:solidFill>
              <a:latin typeface="Calibri"/>
              <a:ea typeface="Calibri"/>
              <a:cs typeface="Calibri"/>
              <a:sym typeface="Calibri"/>
            </a:endParaRPr>
          </a:p>
        </p:txBody>
      </p:sp>
      <p:pic>
        <p:nvPicPr>
          <p:cNvPr id="692" name="Google Shape;692;p96"/>
          <p:cNvPicPr preferRelativeResize="0"/>
          <p:nvPr/>
        </p:nvPicPr>
        <p:blipFill rotWithShape="1">
          <a:blip r:embed="rId3">
            <a:alphaModFix/>
          </a:blip>
          <a:srcRect b="0" l="0" r="0" t="0"/>
          <a:stretch/>
        </p:blipFill>
        <p:spPr>
          <a:xfrm>
            <a:off x="539551" y="2780928"/>
            <a:ext cx="8064896" cy="108777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7"/>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Grupos</a:t>
            </a:r>
            <a:endParaRPr b="1" sz="3600">
              <a:solidFill>
                <a:srgbClr val="006600"/>
              </a:solidFill>
              <a:latin typeface="Calibri"/>
              <a:ea typeface="Calibri"/>
              <a:cs typeface="Calibri"/>
              <a:sym typeface="Calibri"/>
            </a:endParaRPr>
          </a:p>
        </p:txBody>
      </p:sp>
      <p:sp>
        <p:nvSpPr>
          <p:cNvPr id="698" name="Google Shape;698;p97"/>
          <p:cNvSpPr/>
          <p:nvPr/>
        </p:nvSpPr>
        <p:spPr>
          <a:xfrm>
            <a:off x="419259" y="1628800"/>
            <a:ext cx="8305482" cy="1631216"/>
          </a:xfrm>
          <a:prstGeom prst="rect">
            <a:avLst/>
          </a:prstGeom>
          <a:noFill/>
          <a:ln>
            <a:noFill/>
          </a:ln>
        </p:spPr>
        <p:txBody>
          <a:bodyPr anchorCtr="0" anchor="t" bIns="45700" lIns="91425" spcFirstLastPara="1" rIns="91425" wrap="square" tIns="45700">
            <a:spAutoFit/>
          </a:bodyPr>
          <a:lstStyle/>
          <a:p>
            <a:pPr indent="542925" lvl="0" marL="0" marR="0" rtl="0" algn="just">
              <a:spcBef>
                <a:spcPts val="0"/>
              </a:spcBef>
              <a:spcAft>
                <a:spcPts val="0"/>
              </a:spcAft>
              <a:buNone/>
            </a:pPr>
            <a:r>
              <a:rPr lang="pt-BR" sz="2000">
                <a:solidFill>
                  <a:schemeClr val="dk1"/>
                </a:solidFill>
                <a:latin typeface="Calibri"/>
                <a:ea typeface="Calibri"/>
                <a:cs typeface="Calibri"/>
                <a:sym typeface="Calibri"/>
              </a:rPr>
              <a:t>As ferramentas em cada faixa de opções (abas) são organizadas dentro de grupos lógicos chamados “Grupos de Faixa”. No exemplo abaixo, “Layout de Página” é a opção ativa na faixa e todas as funções que podem ser usadas para ajustar parágrafos do documento Word podem ser encontradas no grupo “Parágrafo” da aba “Layout de Página”.</a:t>
            </a:r>
            <a:endParaRPr/>
          </a:p>
        </p:txBody>
      </p:sp>
      <p:pic>
        <p:nvPicPr>
          <p:cNvPr id="699" name="Google Shape;699;p97"/>
          <p:cNvPicPr preferRelativeResize="0"/>
          <p:nvPr/>
        </p:nvPicPr>
        <p:blipFill rotWithShape="1">
          <a:blip r:embed="rId3">
            <a:alphaModFix/>
          </a:blip>
          <a:srcRect b="0" l="0" r="0" t="0"/>
          <a:stretch/>
        </p:blipFill>
        <p:spPr>
          <a:xfrm>
            <a:off x="536261" y="4293096"/>
            <a:ext cx="8071477" cy="108012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8"/>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Aparência</a:t>
            </a:r>
            <a:endParaRPr b="1" sz="3600">
              <a:solidFill>
                <a:srgbClr val="006600"/>
              </a:solidFill>
              <a:latin typeface="Calibri"/>
              <a:ea typeface="Calibri"/>
              <a:cs typeface="Calibri"/>
              <a:sym typeface="Calibri"/>
            </a:endParaRPr>
          </a:p>
        </p:txBody>
      </p:sp>
      <p:pic>
        <p:nvPicPr>
          <p:cNvPr id="705" name="Google Shape;705;p98"/>
          <p:cNvPicPr preferRelativeResize="0"/>
          <p:nvPr/>
        </p:nvPicPr>
        <p:blipFill rotWithShape="1">
          <a:blip r:embed="rId3">
            <a:alphaModFix/>
          </a:blip>
          <a:srcRect b="0" l="0" r="0" t="0"/>
          <a:stretch/>
        </p:blipFill>
        <p:spPr>
          <a:xfrm>
            <a:off x="677376" y="1514649"/>
            <a:ext cx="7789248" cy="406957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9"/>
          <p:cNvSpPr txBox="1"/>
          <p:nvPr/>
        </p:nvSpPr>
        <p:spPr>
          <a:xfrm>
            <a:off x="685800" y="44624"/>
            <a:ext cx="7772400" cy="1470025"/>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3600">
                <a:solidFill>
                  <a:srgbClr val="006600"/>
                </a:solidFill>
                <a:latin typeface="Calibri"/>
                <a:ea typeface="Calibri"/>
                <a:cs typeface="Calibri"/>
                <a:sym typeface="Calibri"/>
              </a:rPr>
              <a:t>Aparência</a:t>
            </a:r>
            <a:endParaRPr b="1" sz="3600">
              <a:solidFill>
                <a:srgbClr val="006600"/>
              </a:solidFill>
              <a:latin typeface="Calibri"/>
              <a:ea typeface="Calibri"/>
              <a:cs typeface="Calibri"/>
              <a:sym typeface="Calibri"/>
            </a:endParaRPr>
          </a:p>
        </p:txBody>
      </p:sp>
      <p:sp>
        <p:nvSpPr>
          <p:cNvPr id="711" name="Google Shape;711;p99"/>
          <p:cNvSpPr/>
          <p:nvPr/>
        </p:nvSpPr>
        <p:spPr>
          <a:xfrm>
            <a:off x="685799" y="1988840"/>
            <a:ext cx="7772401"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1800">
                <a:solidFill>
                  <a:schemeClr val="dk1"/>
                </a:solidFill>
                <a:latin typeface="Calibri"/>
                <a:ea typeface="Calibri"/>
                <a:cs typeface="Calibri"/>
                <a:sym typeface="Calibri"/>
              </a:rPr>
              <a:t>	</a:t>
            </a:r>
            <a:r>
              <a:rPr lang="pt-BR" sz="2000">
                <a:solidFill>
                  <a:schemeClr val="dk1"/>
                </a:solidFill>
                <a:latin typeface="Calibri"/>
                <a:ea typeface="Calibri"/>
                <a:cs typeface="Calibri"/>
                <a:sym typeface="Calibri"/>
              </a:rPr>
              <a:t>Microsoft Excel permite criar uma base (planilha) para execução de cálculos automáticos. Cada arquivo de Excel é uma pasta que pode conter muitas planilhas. A planilha é uma grade de colunas (designados por letras) e linhas (designados por números). As letras e os números das colunas e linhas (chamados de etiquetas) são exibidos em botões na parte de cima e à esquerda da planilha. A interseção de uma coluna e uma linha é chamada de célula. Cada célula na planilha tem um endereço de célula que é a letra da coluna e o número da linha. As células podem conter texto, números ou fórmulas matemáticas.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2016-06-28T19:11:32Z</dcterms:created>
  <dc:creator>Roseane Moraes</dc:creator>
</cp:coreProperties>
</file>